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61" r:id="rId3"/>
    <p:sldId id="256" r:id="rId4"/>
    <p:sldId id="259" r:id="rId5"/>
    <p:sldId id="266" r:id="rId6"/>
    <p:sldId id="267" r:id="rId7"/>
    <p:sldId id="257" r:id="rId8"/>
    <p:sldId id="284" r:id="rId9"/>
    <p:sldId id="285" r:id="rId10"/>
    <p:sldId id="299" r:id="rId11"/>
    <p:sldId id="286" r:id="rId12"/>
    <p:sldId id="300" r:id="rId13"/>
    <p:sldId id="301" r:id="rId14"/>
    <p:sldId id="302" r:id="rId15"/>
    <p:sldId id="303" r:id="rId16"/>
    <p:sldId id="304" r:id="rId17"/>
    <p:sldId id="262" r:id="rId18"/>
    <p:sldId id="268" r:id="rId19"/>
    <p:sldId id="305" r:id="rId20"/>
    <p:sldId id="269" r:id="rId21"/>
    <p:sldId id="264" r:id="rId22"/>
    <p:sldId id="272" r:id="rId23"/>
    <p:sldId id="291" r:id="rId24"/>
    <p:sldId id="328" r:id="rId25"/>
    <p:sldId id="292" r:id="rId26"/>
    <p:sldId id="306" r:id="rId27"/>
    <p:sldId id="263" r:id="rId28"/>
    <p:sldId id="280" r:id="rId29"/>
    <p:sldId id="330" r:id="rId30"/>
    <p:sldId id="278" r:id="rId31"/>
    <p:sldId id="327" r:id="rId32"/>
    <p:sldId id="279" r:id="rId33"/>
    <p:sldId id="310" r:id="rId34"/>
    <p:sldId id="309" r:id="rId35"/>
    <p:sldId id="333" r:id="rId36"/>
    <p:sldId id="335" r:id="rId37"/>
    <p:sldId id="332" r:id="rId38"/>
    <p:sldId id="308" r:id="rId39"/>
    <p:sldId id="265" r:id="rId40"/>
    <p:sldId id="296" r:id="rId41"/>
    <p:sldId id="297" r:id="rId42"/>
    <p:sldId id="318" r:id="rId43"/>
    <p:sldId id="319" r:id="rId44"/>
    <p:sldId id="320" r:id="rId45"/>
    <p:sldId id="321" r:id="rId46"/>
    <p:sldId id="326" r:id="rId47"/>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5161" autoAdjust="0"/>
  </p:normalViewPr>
  <p:slideViewPr>
    <p:cSldViewPr>
      <p:cViewPr varScale="1">
        <p:scale>
          <a:sx n="115" d="100"/>
          <a:sy n="115" d="100"/>
        </p:scale>
        <p:origin x="71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246;c&#252;k\Desktop\2020\Grafi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2021\Grafi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2021\Grafik.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2021\Grafik.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2021\Grafik.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214;ZLEM\Desktop\Grafi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view3D>
      <c:rotX val="0"/>
      <c:rotY val="0"/>
      <c:rAngAx val="1"/>
    </c:view3D>
    <c:floor>
      <c:thickness val="0"/>
    </c:floor>
    <c:sideWall>
      <c:thickness val="0"/>
    </c:sideWall>
    <c:backWall>
      <c:thickness val="0"/>
    </c:backWall>
    <c:plotArea>
      <c:layout/>
      <c:bar3DChart>
        <c:barDir val="col"/>
        <c:grouping val="clustered"/>
        <c:varyColors val="0"/>
        <c:ser>
          <c:idx val="0"/>
          <c:order val="0"/>
          <c:tx>
            <c:strRef>
              <c:f>Sayfa1!$B$1</c:f>
              <c:strCache>
                <c:ptCount val="1"/>
                <c:pt idx="0">
                  <c:v>2007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c:f>
              <c:strCache>
                <c:ptCount val="1"/>
                <c:pt idx="0">
                  <c:v>Bütçe</c:v>
                </c:pt>
              </c:strCache>
            </c:strRef>
          </c:cat>
          <c:val>
            <c:numRef>
              <c:f>Sayfa1!$B$2</c:f>
              <c:numCache>
                <c:formatCode>#,##0</c:formatCode>
                <c:ptCount val="1"/>
                <c:pt idx="0">
                  <c:v>50000</c:v>
                </c:pt>
              </c:numCache>
            </c:numRef>
          </c:val>
          <c:extLst>
            <c:ext xmlns:c16="http://schemas.microsoft.com/office/drawing/2014/chart" uri="{C3380CC4-5D6E-409C-BE32-E72D297353CC}">
              <c16:uniqueId val="{00000000-0BF7-404F-9F61-31E94FFA4E50}"/>
            </c:ext>
          </c:extLst>
        </c:ser>
        <c:ser>
          <c:idx val="1"/>
          <c:order val="1"/>
          <c:tx>
            <c:strRef>
              <c:f>Sayfa1!$C$1</c:f>
              <c:strCache>
                <c:ptCount val="1"/>
                <c:pt idx="0">
                  <c:v>2008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c:f>
              <c:strCache>
                <c:ptCount val="1"/>
                <c:pt idx="0">
                  <c:v>Bütçe</c:v>
                </c:pt>
              </c:strCache>
            </c:strRef>
          </c:cat>
          <c:val>
            <c:numRef>
              <c:f>Sayfa1!$C$2</c:f>
              <c:numCache>
                <c:formatCode>#,##0</c:formatCode>
                <c:ptCount val="1"/>
                <c:pt idx="0">
                  <c:v>100000</c:v>
                </c:pt>
              </c:numCache>
            </c:numRef>
          </c:val>
          <c:extLst>
            <c:ext xmlns:c16="http://schemas.microsoft.com/office/drawing/2014/chart" uri="{C3380CC4-5D6E-409C-BE32-E72D297353CC}">
              <c16:uniqueId val="{00000001-0BF7-404F-9F61-31E94FFA4E50}"/>
            </c:ext>
          </c:extLst>
        </c:ser>
        <c:ser>
          <c:idx val="2"/>
          <c:order val="2"/>
          <c:tx>
            <c:strRef>
              <c:f>Sayfa1!$D$1</c:f>
              <c:strCache>
                <c:ptCount val="1"/>
                <c:pt idx="0">
                  <c:v>2009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c:f>
              <c:strCache>
                <c:ptCount val="1"/>
                <c:pt idx="0">
                  <c:v>Bütçe</c:v>
                </c:pt>
              </c:strCache>
            </c:strRef>
          </c:cat>
          <c:val>
            <c:numRef>
              <c:f>Sayfa1!$D$2</c:f>
              <c:numCache>
                <c:formatCode>#,##0</c:formatCode>
                <c:ptCount val="1"/>
                <c:pt idx="0">
                  <c:v>205000</c:v>
                </c:pt>
              </c:numCache>
            </c:numRef>
          </c:val>
          <c:extLst>
            <c:ext xmlns:c16="http://schemas.microsoft.com/office/drawing/2014/chart" uri="{C3380CC4-5D6E-409C-BE32-E72D297353CC}">
              <c16:uniqueId val="{00000002-0BF7-404F-9F61-31E94FFA4E50}"/>
            </c:ext>
          </c:extLst>
        </c:ser>
        <c:ser>
          <c:idx val="3"/>
          <c:order val="3"/>
          <c:tx>
            <c:strRef>
              <c:f>Sayfa1!$E$1</c:f>
              <c:strCache>
                <c:ptCount val="1"/>
                <c:pt idx="0">
                  <c:v>2010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c:f>
              <c:strCache>
                <c:ptCount val="1"/>
                <c:pt idx="0">
                  <c:v>Bütçe</c:v>
                </c:pt>
              </c:strCache>
            </c:strRef>
          </c:cat>
          <c:val>
            <c:numRef>
              <c:f>Sayfa1!$E$2</c:f>
              <c:numCache>
                <c:formatCode>#,##0</c:formatCode>
                <c:ptCount val="1"/>
                <c:pt idx="0">
                  <c:v>50000</c:v>
                </c:pt>
              </c:numCache>
            </c:numRef>
          </c:val>
          <c:extLst>
            <c:ext xmlns:c16="http://schemas.microsoft.com/office/drawing/2014/chart" uri="{C3380CC4-5D6E-409C-BE32-E72D297353CC}">
              <c16:uniqueId val="{00000003-0BF7-404F-9F61-31E94FFA4E50}"/>
            </c:ext>
          </c:extLst>
        </c:ser>
        <c:ser>
          <c:idx val="4"/>
          <c:order val="4"/>
          <c:tx>
            <c:strRef>
              <c:f>Sayfa1!$F$1</c:f>
              <c:strCache>
                <c:ptCount val="1"/>
                <c:pt idx="0">
                  <c:v>2011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c:f>
              <c:strCache>
                <c:ptCount val="1"/>
                <c:pt idx="0">
                  <c:v>Bütçe</c:v>
                </c:pt>
              </c:strCache>
            </c:strRef>
          </c:cat>
          <c:val>
            <c:numRef>
              <c:f>Sayfa1!$F$2</c:f>
              <c:numCache>
                <c:formatCode>#,##0</c:formatCode>
                <c:ptCount val="1"/>
                <c:pt idx="0">
                  <c:v>100000</c:v>
                </c:pt>
              </c:numCache>
            </c:numRef>
          </c:val>
          <c:extLst>
            <c:ext xmlns:c16="http://schemas.microsoft.com/office/drawing/2014/chart" uri="{C3380CC4-5D6E-409C-BE32-E72D297353CC}">
              <c16:uniqueId val="{00000004-0BF7-404F-9F61-31E94FFA4E50}"/>
            </c:ext>
          </c:extLst>
        </c:ser>
        <c:ser>
          <c:idx val="5"/>
          <c:order val="5"/>
          <c:tx>
            <c:strRef>
              <c:f>Sayfa1!$G$1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c:f>
              <c:strCache>
                <c:ptCount val="1"/>
                <c:pt idx="0">
                  <c:v>Bütçe</c:v>
                </c:pt>
              </c:strCache>
            </c:strRef>
          </c:cat>
          <c:val>
            <c:numRef>
              <c:f>Sayfa1!$G$2</c:f>
              <c:numCache>
                <c:formatCode>#,##0</c:formatCode>
                <c:ptCount val="1"/>
                <c:pt idx="0">
                  <c:v>110000</c:v>
                </c:pt>
              </c:numCache>
            </c:numRef>
          </c:val>
          <c:extLst>
            <c:ext xmlns:c16="http://schemas.microsoft.com/office/drawing/2014/chart" uri="{C3380CC4-5D6E-409C-BE32-E72D297353CC}">
              <c16:uniqueId val="{00000005-0BF7-404F-9F61-31E94FFA4E50}"/>
            </c:ext>
          </c:extLst>
        </c:ser>
        <c:ser>
          <c:idx val="6"/>
          <c:order val="6"/>
          <c:tx>
            <c:strRef>
              <c:f>Sayfa1!$H$1</c:f>
              <c:strCache>
                <c:ptCount val="1"/>
                <c:pt idx="0">
                  <c:v>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c:f>
              <c:strCache>
                <c:ptCount val="1"/>
                <c:pt idx="0">
                  <c:v>Bütçe</c:v>
                </c:pt>
              </c:strCache>
            </c:strRef>
          </c:cat>
          <c:val>
            <c:numRef>
              <c:f>Sayfa1!$H$2</c:f>
              <c:numCache>
                <c:formatCode>#,##0</c:formatCode>
                <c:ptCount val="1"/>
                <c:pt idx="0">
                  <c:v>345000</c:v>
                </c:pt>
              </c:numCache>
            </c:numRef>
          </c:val>
          <c:extLst>
            <c:ext xmlns:c16="http://schemas.microsoft.com/office/drawing/2014/chart" uri="{C3380CC4-5D6E-409C-BE32-E72D297353CC}">
              <c16:uniqueId val="{00000006-0BF7-404F-9F61-31E94FFA4E50}"/>
            </c:ext>
          </c:extLst>
        </c:ser>
        <c:ser>
          <c:idx val="7"/>
          <c:order val="7"/>
          <c:tx>
            <c:strRef>
              <c:f>Sayfa1!$I$1</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c:f>
              <c:strCache>
                <c:ptCount val="1"/>
                <c:pt idx="0">
                  <c:v>Bütçe</c:v>
                </c:pt>
              </c:strCache>
            </c:strRef>
          </c:cat>
          <c:val>
            <c:numRef>
              <c:f>Sayfa1!$I$2</c:f>
              <c:numCache>
                <c:formatCode>#,##0</c:formatCode>
                <c:ptCount val="1"/>
                <c:pt idx="0">
                  <c:v>500000</c:v>
                </c:pt>
              </c:numCache>
            </c:numRef>
          </c:val>
          <c:extLst>
            <c:ext xmlns:c16="http://schemas.microsoft.com/office/drawing/2014/chart" uri="{C3380CC4-5D6E-409C-BE32-E72D297353CC}">
              <c16:uniqueId val="{00000007-0BF7-404F-9F61-31E94FFA4E50}"/>
            </c:ext>
          </c:extLst>
        </c:ser>
        <c:ser>
          <c:idx val="8"/>
          <c:order val="8"/>
          <c:tx>
            <c:strRef>
              <c:f>Sayfa1!$J$1</c:f>
              <c:strCache>
                <c:ptCount val="1"/>
                <c:pt idx="0">
                  <c:v>2015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c:f>
              <c:strCache>
                <c:ptCount val="1"/>
                <c:pt idx="0">
                  <c:v>Bütçe</c:v>
                </c:pt>
              </c:strCache>
            </c:strRef>
          </c:cat>
          <c:val>
            <c:numRef>
              <c:f>Sayfa1!$J$2</c:f>
              <c:numCache>
                <c:formatCode>#,##0</c:formatCode>
                <c:ptCount val="1"/>
                <c:pt idx="0">
                  <c:v>362000</c:v>
                </c:pt>
              </c:numCache>
            </c:numRef>
          </c:val>
          <c:extLst>
            <c:ext xmlns:c16="http://schemas.microsoft.com/office/drawing/2014/chart" uri="{C3380CC4-5D6E-409C-BE32-E72D297353CC}">
              <c16:uniqueId val="{00000008-0BF7-404F-9F61-31E94FFA4E50}"/>
            </c:ext>
          </c:extLst>
        </c:ser>
        <c:ser>
          <c:idx val="9"/>
          <c:order val="9"/>
          <c:tx>
            <c:strRef>
              <c:f>Sayfa1!$K$1</c:f>
              <c:strCache>
                <c:ptCount val="1"/>
                <c:pt idx="0">
                  <c:v>2016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c:f>
              <c:strCache>
                <c:ptCount val="1"/>
                <c:pt idx="0">
                  <c:v>Bütçe</c:v>
                </c:pt>
              </c:strCache>
            </c:strRef>
          </c:cat>
          <c:val>
            <c:numRef>
              <c:f>Sayfa1!$K$2</c:f>
              <c:numCache>
                <c:formatCode>#,##0</c:formatCode>
                <c:ptCount val="1"/>
                <c:pt idx="0">
                  <c:v>450000</c:v>
                </c:pt>
              </c:numCache>
            </c:numRef>
          </c:val>
          <c:extLst>
            <c:ext xmlns:c16="http://schemas.microsoft.com/office/drawing/2014/chart" uri="{C3380CC4-5D6E-409C-BE32-E72D297353CC}">
              <c16:uniqueId val="{00000009-0BF7-404F-9F61-31E94FFA4E50}"/>
            </c:ext>
          </c:extLst>
        </c:ser>
        <c:ser>
          <c:idx val="10"/>
          <c:order val="10"/>
          <c:tx>
            <c:strRef>
              <c:f>Sayfa1!$L$1</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c:f>
              <c:strCache>
                <c:ptCount val="1"/>
                <c:pt idx="0">
                  <c:v>Bütçe</c:v>
                </c:pt>
              </c:strCache>
            </c:strRef>
          </c:cat>
          <c:val>
            <c:numRef>
              <c:f>Sayfa1!$L$2</c:f>
              <c:numCache>
                <c:formatCode>#,##0</c:formatCode>
                <c:ptCount val="1"/>
                <c:pt idx="0">
                  <c:v>660000</c:v>
                </c:pt>
              </c:numCache>
            </c:numRef>
          </c:val>
          <c:extLst>
            <c:ext xmlns:c16="http://schemas.microsoft.com/office/drawing/2014/chart" uri="{C3380CC4-5D6E-409C-BE32-E72D297353CC}">
              <c16:uniqueId val="{0000000A-0BF7-404F-9F61-31E94FFA4E50}"/>
            </c:ext>
          </c:extLst>
        </c:ser>
        <c:ser>
          <c:idx val="11"/>
          <c:order val="11"/>
          <c:tx>
            <c:strRef>
              <c:f>Sayfa1!$M$1</c:f>
              <c:strCache>
                <c:ptCount val="1"/>
                <c:pt idx="0">
                  <c:v>2018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c:f>
              <c:strCache>
                <c:ptCount val="1"/>
                <c:pt idx="0">
                  <c:v>Bütçe</c:v>
                </c:pt>
              </c:strCache>
            </c:strRef>
          </c:cat>
          <c:val>
            <c:numRef>
              <c:f>Sayfa1!$M$2</c:f>
              <c:numCache>
                <c:formatCode>#,##0</c:formatCode>
                <c:ptCount val="1"/>
                <c:pt idx="0">
                  <c:v>700000</c:v>
                </c:pt>
              </c:numCache>
            </c:numRef>
          </c:val>
          <c:extLst>
            <c:ext xmlns:c16="http://schemas.microsoft.com/office/drawing/2014/chart" uri="{C3380CC4-5D6E-409C-BE32-E72D297353CC}">
              <c16:uniqueId val="{0000000B-0BF7-404F-9F61-31E94FFA4E50}"/>
            </c:ext>
          </c:extLst>
        </c:ser>
        <c:ser>
          <c:idx val="12"/>
          <c:order val="12"/>
          <c:tx>
            <c:strRef>
              <c:f>Sayfa1!$N$1</c:f>
              <c:strCache>
                <c:ptCount val="1"/>
                <c:pt idx="0">
                  <c:v>2019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c:f>
              <c:strCache>
                <c:ptCount val="1"/>
                <c:pt idx="0">
                  <c:v>Bütçe</c:v>
                </c:pt>
              </c:strCache>
            </c:strRef>
          </c:cat>
          <c:val>
            <c:numRef>
              <c:f>Sayfa1!$N$2</c:f>
              <c:numCache>
                <c:formatCode>#,##0</c:formatCode>
                <c:ptCount val="1"/>
                <c:pt idx="0">
                  <c:v>500000</c:v>
                </c:pt>
              </c:numCache>
            </c:numRef>
          </c:val>
          <c:extLst>
            <c:ext xmlns:c16="http://schemas.microsoft.com/office/drawing/2014/chart" uri="{C3380CC4-5D6E-409C-BE32-E72D297353CC}">
              <c16:uniqueId val="{0000000C-0BF7-404F-9F61-31E94FFA4E50}"/>
            </c:ext>
          </c:extLst>
        </c:ser>
        <c:ser>
          <c:idx val="13"/>
          <c:order val="13"/>
          <c:tx>
            <c:strRef>
              <c:f>Sayfa1!$O$1</c:f>
              <c:strCache>
                <c:ptCount val="1"/>
                <c:pt idx="0">
                  <c:v>2020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c:f>
              <c:strCache>
                <c:ptCount val="1"/>
                <c:pt idx="0">
                  <c:v>Bütçe</c:v>
                </c:pt>
              </c:strCache>
            </c:strRef>
          </c:cat>
          <c:val>
            <c:numRef>
              <c:f>Sayfa1!$O$2</c:f>
              <c:numCache>
                <c:formatCode>#,##0</c:formatCode>
                <c:ptCount val="1"/>
                <c:pt idx="0">
                  <c:v>400000</c:v>
                </c:pt>
              </c:numCache>
            </c:numRef>
          </c:val>
          <c:extLst>
            <c:ext xmlns:c16="http://schemas.microsoft.com/office/drawing/2014/chart" uri="{C3380CC4-5D6E-409C-BE32-E72D297353CC}">
              <c16:uniqueId val="{0000000D-0BF7-404F-9F61-31E94FFA4E50}"/>
            </c:ext>
          </c:extLst>
        </c:ser>
        <c:ser>
          <c:idx val="14"/>
          <c:order val="14"/>
          <c:tx>
            <c:strRef>
              <c:f>Sayfa1!$P$1</c:f>
              <c:strCache>
                <c:ptCount val="1"/>
                <c:pt idx="0">
                  <c:v>2021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c:f>
              <c:strCache>
                <c:ptCount val="1"/>
                <c:pt idx="0">
                  <c:v>Bütçe</c:v>
                </c:pt>
              </c:strCache>
            </c:strRef>
          </c:cat>
          <c:val>
            <c:numRef>
              <c:f>Sayfa1!$P$2</c:f>
              <c:numCache>
                <c:formatCode>#,##0</c:formatCode>
                <c:ptCount val="1"/>
                <c:pt idx="0">
                  <c:v>550000</c:v>
                </c:pt>
              </c:numCache>
            </c:numRef>
          </c:val>
          <c:extLst>
            <c:ext xmlns:c16="http://schemas.microsoft.com/office/drawing/2014/chart" uri="{C3380CC4-5D6E-409C-BE32-E72D297353CC}">
              <c16:uniqueId val="{0000000E-0BF7-404F-9F61-31E94FFA4E50}"/>
            </c:ext>
          </c:extLst>
        </c:ser>
        <c:dLbls>
          <c:showLegendKey val="0"/>
          <c:showVal val="1"/>
          <c:showCatName val="0"/>
          <c:showSerName val="0"/>
          <c:showPercent val="0"/>
          <c:showBubbleSize val="0"/>
        </c:dLbls>
        <c:gapWidth val="75"/>
        <c:shape val="cylinder"/>
        <c:axId val="136765440"/>
        <c:axId val="136767744"/>
        <c:axId val="0"/>
      </c:bar3DChart>
      <c:catAx>
        <c:axId val="136765440"/>
        <c:scaling>
          <c:orientation val="minMax"/>
        </c:scaling>
        <c:delete val="1"/>
        <c:axPos val="b"/>
        <c:numFmt formatCode="General" sourceLinked="0"/>
        <c:majorTickMark val="none"/>
        <c:minorTickMark val="none"/>
        <c:tickLblPos val="none"/>
        <c:crossAx val="136767744"/>
        <c:crosses val="autoZero"/>
        <c:auto val="1"/>
        <c:lblAlgn val="ctr"/>
        <c:lblOffset val="100"/>
        <c:noMultiLvlLbl val="0"/>
      </c:catAx>
      <c:valAx>
        <c:axId val="136767744"/>
        <c:scaling>
          <c:orientation val="minMax"/>
        </c:scaling>
        <c:delete val="1"/>
        <c:axPos val="l"/>
        <c:numFmt formatCode="#,##0" sourceLinked="1"/>
        <c:majorTickMark val="none"/>
        <c:minorTickMark val="none"/>
        <c:tickLblPos val="none"/>
        <c:crossAx val="136765440"/>
        <c:crosses val="autoZero"/>
        <c:crossBetween val="between"/>
      </c:valAx>
    </c:plotArea>
    <c:legend>
      <c:legendPos val="b"/>
      <c:layout>
        <c:manualLayout>
          <c:xMode val="edge"/>
          <c:yMode val="edge"/>
          <c:x val="3.5033688814072192E-2"/>
          <c:y val="0.86125972323304278"/>
          <c:w val="0.90470280142679171"/>
          <c:h val="8.3717191601049901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view3D>
      <c:rotX val="0"/>
      <c:rotY val="0"/>
      <c:rAngAx val="1"/>
    </c:view3D>
    <c:floor>
      <c:thickness val="0"/>
    </c:floor>
    <c:sideWall>
      <c:thickness val="0"/>
    </c:sideWall>
    <c:backWall>
      <c:thickness val="0"/>
    </c:backWall>
    <c:plotArea>
      <c:layout/>
      <c:bar3DChart>
        <c:barDir val="col"/>
        <c:grouping val="clustered"/>
        <c:varyColors val="0"/>
        <c:ser>
          <c:idx val="0"/>
          <c:order val="0"/>
          <c:tx>
            <c:strRef>
              <c:f>Sayfa1!$B$6</c:f>
              <c:strCache>
                <c:ptCount val="1"/>
                <c:pt idx="0">
                  <c:v>2007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Sayfa1!$A$7</c:f>
              <c:strCache>
                <c:ptCount val="1"/>
                <c:pt idx="0">
                  <c:v>Basılı kaynak</c:v>
                </c:pt>
              </c:strCache>
            </c:strRef>
          </c:cat>
          <c:val>
            <c:numRef>
              <c:f>Sayfa1!$B$7</c:f>
              <c:numCache>
                <c:formatCode>#,##0</c:formatCode>
                <c:ptCount val="1"/>
                <c:pt idx="0">
                  <c:v>7665</c:v>
                </c:pt>
              </c:numCache>
            </c:numRef>
          </c:val>
          <c:extLst>
            <c:ext xmlns:c16="http://schemas.microsoft.com/office/drawing/2014/chart" uri="{C3380CC4-5D6E-409C-BE32-E72D297353CC}">
              <c16:uniqueId val="{00000000-2260-45B7-A7E0-4BF67AE367A4}"/>
            </c:ext>
          </c:extLst>
        </c:ser>
        <c:ser>
          <c:idx val="1"/>
          <c:order val="1"/>
          <c:tx>
            <c:strRef>
              <c:f>Sayfa1!$C$6</c:f>
              <c:strCache>
                <c:ptCount val="1"/>
                <c:pt idx="0">
                  <c:v>2008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Sayfa1!$A$7</c:f>
              <c:strCache>
                <c:ptCount val="1"/>
                <c:pt idx="0">
                  <c:v>Basılı kaynak</c:v>
                </c:pt>
              </c:strCache>
            </c:strRef>
          </c:cat>
          <c:val>
            <c:numRef>
              <c:f>Sayfa1!$C$7</c:f>
              <c:numCache>
                <c:formatCode>#,##0</c:formatCode>
                <c:ptCount val="1"/>
                <c:pt idx="0">
                  <c:v>11028</c:v>
                </c:pt>
              </c:numCache>
            </c:numRef>
          </c:val>
          <c:extLst>
            <c:ext xmlns:c16="http://schemas.microsoft.com/office/drawing/2014/chart" uri="{C3380CC4-5D6E-409C-BE32-E72D297353CC}">
              <c16:uniqueId val="{00000001-2260-45B7-A7E0-4BF67AE367A4}"/>
            </c:ext>
          </c:extLst>
        </c:ser>
        <c:ser>
          <c:idx val="2"/>
          <c:order val="2"/>
          <c:tx>
            <c:strRef>
              <c:f>Sayfa1!$D$6</c:f>
              <c:strCache>
                <c:ptCount val="1"/>
                <c:pt idx="0">
                  <c:v>2009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Sayfa1!$A$7</c:f>
              <c:strCache>
                <c:ptCount val="1"/>
                <c:pt idx="0">
                  <c:v>Basılı kaynak</c:v>
                </c:pt>
              </c:strCache>
            </c:strRef>
          </c:cat>
          <c:val>
            <c:numRef>
              <c:f>Sayfa1!$D$7</c:f>
              <c:numCache>
                <c:formatCode>#,##0</c:formatCode>
                <c:ptCount val="1"/>
                <c:pt idx="0">
                  <c:v>20016</c:v>
                </c:pt>
              </c:numCache>
            </c:numRef>
          </c:val>
          <c:extLst>
            <c:ext xmlns:c16="http://schemas.microsoft.com/office/drawing/2014/chart" uri="{C3380CC4-5D6E-409C-BE32-E72D297353CC}">
              <c16:uniqueId val="{00000002-2260-45B7-A7E0-4BF67AE367A4}"/>
            </c:ext>
          </c:extLst>
        </c:ser>
        <c:ser>
          <c:idx val="3"/>
          <c:order val="3"/>
          <c:tx>
            <c:strRef>
              <c:f>Sayfa1!$E$6</c:f>
              <c:strCache>
                <c:ptCount val="1"/>
                <c:pt idx="0">
                  <c:v>2010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Sayfa1!$A$7</c:f>
              <c:strCache>
                <c:ptCount val="1"/>
                <c:pt idx="0">
                  <c:v>Basılı kaynak</c:v>
                </c:pt>
              </c:strCache>
            </c:strRef>
          </c:cat>
          <c:val>
            <c:numRef>
              <c:f>Sayfa1!$E$7</c:f>
              <c:numCache>
                <c:formatCode>#,##0</c:formatCode>
                <c:ptCount val="1"/>
                <c:pt idx="0">
                  <c:v>40332</c:v>
                </c:pt>
              </c:numCache>
            </c:numRef>
          </c:val>
          <c:extLst>
            <c:ext xmlns:c16="http://schemas.microsoft.com/office/drawing/2014/chart" uri="{C3380CC4-5D6E-409C-BE32-E72D297353CC}">
              <c16:uniqueId val="{00000003-2260-45B7-A7E0-4BF67AE367A4}"/>
            </c:ext>
          </c:extLst>
        </c:ser>
        <c:ser>
          <c:idx val="4"/>
          <c:order val="4"/>
          <c:tx>
            <c:strRef>
              <c:f>Sayfa1!$F$6</c:f>
              <c:strCache>
                <c:ptCount val="1"/>
                <c:pt idx="0">
                  <c:v>2011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Sayfa1!$A$7</c:f>
              <c:strCache>
                <c:ptCount val="1"/>
                <c:pt idx="0">
                  <c:v>Basılı kaynak</c:v>
                </c:pt>
              </c:strCache>
            </c:strRef>
          </c:cat>
          <c:val>
            <c:numRef>
              <c:f>Sayfa1!$F$7</c:f>
              <c:numCache>
                <c:formatCode>#,##0</c:formatCode>
                <c:ptCount val="1"/>
                <c:pt idx="0">
                  <c:v>48088</c:v>
                </c:pt>
              </c:numCache>
            </c:numRef>
          </c:val>
          <c:extLst>
            <c:ext xmlns:c16="http://schemas.microsoft.com/office/drawing/2014/chart" uri="{C3380CC4-5D6E-409C-BE32-E72D297353CC}">
              <c16:uniqueId val="{00000004-2260-45B7-A7E0-4BF67AE367A4}"/>
            </c:ext>
          </c:extLst>
        </c:ser>
        <c:ser>
          <c:idx val="5"/>
          <c:order val="5"/>
          <c:tx>
            <c:strRef>
              <c:f>Sayfa1!$G$6</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Sayfa1!$A$7</c:f>
              <c:strCache>
                <c:ptCount val="1"/>
                <c:pt idx="0">
                  <c:v>Basılı kaynak</c:v>
                </c:pt>
              </c:strCache>
            </c:strRef>
          </c:cat>
          <c:val>
            <c:numRef>
              <c:f>Sayfa1!$G$7</c:f>
              <c:numCache>
                <c:formatCode>#,##0</c:formatCode>
                <c:ptCount val="1"/>
                <c:pt idx="0">
                  <c:v>61634</c:v>
                </c:pt>
              </c:numCache>
            </c:numRef>
          </c:val>
          <c:extLst>
            <c:ext xmlns:c16="http://schemas.microsoft.com/office/drawing/2014/chart" uri="{C3380CC4-5D6E-409C-BE32-E72D297353CC}">
              <c16:uniqueId val="{00000005-2260-45B7-A7E0-4BF67AE367A4}"/>
            </c:ext>
          </c:extLst>
        </c:ser>
        <c:ser>
          <c:idx val="6"/>
          <c:order val="6"/>
          <c:tx>
            <c:strRef>
              <c:f>Sayfa1!$H$6</c:f>
              <c:strCache>
                <c:ptCount val="1"/>
                <c:pt idx="0">
                  <c:v>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Sayfa1!$A$7</c:f>
              <c:strCache>
                <c:ptCount val="1"/>
                <c:pt idx="0">
                  <c:v>Basılı kaynak</c:v>
                </c:pt>
              </c:strCache>
            </c:strRef>
          </c:cat>
          <c:val>
            <c:numRef>
              <c:f>Sayfa1!$H$7</c:f>
              <c:numCache>
                <c:formatCode>#,##0</c:formatCode>
                <c:ptCount val="1"/>
                <c:pt idx="0">
                  <c:v>66268</c:v>
                </c:pt>
              </c:numCache>
            </c:numRef>
          </c:val>
          <c:extLst>
            <c:ext xmlns:c16="http://schemas.microsoft.com/office/drawing/2014/chart" uri="{C3380CC4-5D6E-409C-BE32-E72D297353CC}">
              <c16:uniqueId val="{00000006-2260-45B7-A7E0-4BF67AE367A4}"/>
            </c:ext>
          </c:extLst>
        </c:ser>
        <c:ser>
          <c:idx val="7"/>
          <c:order val="7"/>
          <c:tx>
            <c:strRef>
              <c:f>Sayfa1!$I$6</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Sayfa1!$A$7</c:f>
              <c:strCache>
                <c:ptCount val="1"/>
                <c:pt idx="0">
                  <c:v>Basılı kaynak</c:v>
                </c:pt>
              </c:strCache>
            </c:strRef>
          </c:cat>
          <c:val>
            <c:numRef>
              <c:f>Sayfa1!$I$7</c:f>
              <c:numCache>
                <c:formatCode>#,##0</c:formatCode>
                <c:ptCount val="1"/>
                <c:pt idx="0">
                  <c:v>81493</c:v>
                </c:pt>
              </c:numCache>
            </c:numRef>
          </c:val>
          <c:extLst>
            <c:ext xmlns:c16="http://schemas.microsoft.com/office/drawing/2014/chart" uri="{C3380CC4-5D6E-409C-BE32-E72D297353CC}">
              <c16:uniqueId val="{00000007-2260-45B7-A7E0-4BF67AE367A4}"/>
            </c:ext>
          </c:extLst>
        </c:ser>
        <c:ser>
          <c:idx val="8"/>
          <c:order val="8"/>
          <c:tx>
            <c:strRef>
              <c:f>Sayfa1!$J$6</c:f>
              <c:strCache>
                <c:ptCount val="1"/>
                <c:pt idx="0">
                  <c:v>2015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Sayfa1!$A$7</c:f>
              <c:strCache>
                <c:ptCount val="1"/>
                <c:pt idx="0">
                  <c:v>Basılı kaynak</c:v>
                </c:pt>
              </c:strCache>
            </c:strRef>
          </c:cat>
          <c:val>
            <c:numRef>
              <c:f>Sayfa1!$J$7</c:f>
              <c:numCache>
                <c:formatCode>#,##0</c:formatCode>
                <c:ptCount val="1"/>
                <c:pt idx="0">
                  <c:v>83698</c:v>
                </c:pt>
              </c:numCache>
            </c:numRef>
          </c:val>
          <c:extLst>
            <c:ext xmlns:c16="http://schemas.microsoft.com/office/drawing/2014/chart" uri="{C3380CC4-5D6E-409C-BE32-E72D297353CC}">
              <c16:uniqueId val="{00000008-2260-45B7-A7E0-4BF67AE367A4}"/>
            </c:ext>
          </c:extLst>
        </c:ser>
        <c:ser>
          <c:idx val="9"/>
          <c:order val="9"/>
          <c:tx>
            <c:strRef>
              <c:f>Sayfa1!$K$6</c:f>
              <c:strCache>
                <c:ptCount val="1"/>
                <c:pt idx="0">
                  <c:v>2016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Sayfa1!$A$7</c:f>
              <c:strCache>
                <c:ptCount val="1"/>
                <c:pt idx="0">
                  <c:v>Basılı kaynak</c:v>
                </c:pt>
              </c:strCache>
            </c:strRef>
          </c:cat>
          <c:val>
            <c:numRef>
              <c:f>Sayfa1!$K$7</c:f>
              <c:numCache>
                <c:formatCode>#,##0</c:formatCode>
                <c:ptCount val="1"/>
                <c:pt idx="0">
                  <c:v>86201</c:v>
                </c:pt>
              </c:numCache>
            </c:numRef>
          </c:val>
          <c:extLst>
            <c:ext xmlns:c16="http://schemas.microsoft.com/office/drawing/2014/chart" uri="{C3380CC4-5D6E-409C-BE32-E72D297353CC}">
              <c16:uniqueId val="{00000009-2260-45B7-A7E0-4BF67AE367A4}"/>
            </c:ext>
          </c:extLst>
        </c:ser>
        <c:ser>
          <c:idx val="10"/>
          <c:order val="10"/>
          <c:tx>
            <c:strRef>
              <c:f>Sayfa1!$L$6</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Sayfa1!$A$7</c:f>
              <c:strCache>
                <c:ptCount val="1"/>
                <c:pt idx="0">
                  <c:v>Basılı kaynak</c:v>
                </c:pt>
              </c:strCache>
            </c:strRef>
          </c:cat>
          <c:val>
            <c:numRef>
              <c:f>Sayfa1!$L$7</c:f>
              <c:numCache>
                <c:formatCode>#,##0</c:formatCode>
                <c:ptCount val="1"/>
                <c:pt idx="0">
                  <c:v>105514</c:v>
                </c:pt>
              </c:numCache>
            </c:numRef>
          </c:val>
          <c:extLst>
            <c:ext xmlns:c16="http://schemas.microsoft.com/office/drawing/2014/chart" uri="{C3380CC4-5D6E-409C-BE32-E72D297353CC}">
              <c16:uniqueId val="{0000000A-2260-45B7-A7E0-4BF67AE367A4}"/>
            </c:ext>
          </c:extLst>
        </c:ser>
        <c:ser>
          <c:idx val="11"/>
          <c:order val="11"/>
          <c:tx>
            <c:strRef>
              <c:f>Sayfa1!$M$6</c:f>
              <c:strCache>
                <c:ptCount val="1"/>
                <c:pt idx="0">
                  <c:v>2018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Sayfa1!$A$7</c:f>
              <c:strCache>
                <c:ptCount val="1"/>
                <c:pt idx="0">
                  <c:v>Basılı kaynak</c:v>
                </c:pt>
              </c:strCache>
            </c:strRef>
          </c:cat>
          <c:val>
            <c:numRef>
              <c:f>Sayfa1!$M$7</c:f>
              <c:numCache>
                <c:formatCode>#,##0</c:formatCode>
                <c:ptCount val="1"/>
                <c:pt idx="0">
                  <c:v>114030</c:v>
                </c:pt>
              </c:numCache>
            </c:numRef>
          </c:val>
          <c:extLst>
            <c:ext xmlns:c16="http://schemas.microsoft.com/office/drawing/2014/chart" uri="{C3380CC4-5D6E-409C-BE32-E72D297353CC}">
              <c16:uniqueId val="{0000000B-2260-45B7-A7E0-4BF67AE367A4}"/>
            </c:ext>
          </c:extLst>
        </c:ser>
        <c:ser>
          <c:idx val="12"/>
          <c:order val="12"/>
          <c:tx>
            <c:strRef>
              <c:f>Sayfa1!$N$6</c:f>
              <c:strCache>
                <c:ptCount val="1"/>
                <c:pt idx="0">
                  <c:v>2019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Sayfa1!$A$7</c:f>
              <c:strCache>
                <c:ptCount val="1"/>
                <c:pt idx="0">
                  <c:v>Basılı kaynak</c:v>
                </c:pt>
              </c:strCache>
            </c:strRef>
          </c:cat>
          <c:val>
            <c:numRef>
              <c:f>Sayfa1!$N$7</c:f>
              <c:numCache>
                <c:formatCode>#,##0</c:formatCode>
                <c:ptCount val="1"/>
                <c:pt idx="0">
                  <c:v>115699</c:v>
                </c:pt>
              </c:numCache>
            </c:numRef>
          </c:val>
          <c:extLst>
            <c:ext xmlns:c16="http://schemas.microsoft.com/office/drawing/2014/chart" uri="{C3380CC4-5D6E-409C-BE32-E72D297353CC}">
              <c16:uniqueId val="{0000000C-2260-45B7-A7E0-4BF67AE367A4}"/>
            </c:ext>
          </c:extLst>
        </c:ser>
        <c:ser>
          <c:idx val="13"/>
          <c:order val="13"/>
          <c:tx>
            <c:strRef>
              <c:f>Sayfa1!$O$6</c:f>
              <c:strCache>
                <c:ptCount val="1"/>
                <c:pt idx="0">
                  <c:v>2020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Sayfa1!$A$7</c:f>
              <c:strCache>
                <c:ptCount val="1"/>
                <c:pt idx="0">
                  <c:v>Basılı kaynak</c:v>
                </c:pt>
              </c:strCache>
            </c:strRef>
          </c:cat>
          <c:val>
            <c:numRef>
              <c:f>Sayfa1!$O$7</c:f>
              <c:numCache>
                <c:formatCode>#,##0</c:formatCode>
                <c:ptCount val="1"/>
                <c:pt idx="0">
                  <c:v>116258</c:v>
                </c:pt>
              </c:numCache>
            </c:numRef>
          </c:val>
          <c:extLst>
            <c:ext xmlns:c16="http://schemas.microsoft.com/office/drawing/2014/chart" uri="{C3380CC4-5D6E-409C-BE32-E72D297353CC}">
              <c16:uniqueId val="{0000000D-2260-45B7-A7E0-4BF67AE367A4}"/>
            </c:ext>
          </c:extLst>
        </c:ser>
        <c:ser>
          <c:idx val="14"/>
          <c:order val="14"/>
          <c:tx>
            <c:strRef>
              <c:f>Sayfa1!$P$6</c:f>
              <c:strCache>
                <c:ptCount val="1"/>
                <c:pt idx="0">
                  <c:v>2021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Sayfa1!$A$7</c:f>
              <c:strCache>
                <c:ptCount val="1"/>
                <c:pt idx="0">
                  <c:v>Basılı kaynak</c:v>
                </c:pt>
              </c:strCache>
            </c:strRef>
          </c:cat>
          <c:val>
            <c:numRef>
              <c:f>Sayfa1!$P$7</c:f>
              <c:numCache>
                <c:formatCode>#,##0</c:formatCode>
                <c:ptCount val="1"/>
                <c:pt idx="0">
                  <c:v>116848</c:v>
                </c:pt>
              </c:numCache>
            </c:numRef>
          </c:val>
          <c:extLst>
            <c:ext xmlns:c16="http://schemas.microsoft.com/office/drawing/2014/chart" uri="{C3380CC4-5D6E-409C-BE32-E72D297353CC}">
              <c16:uniqueId val="{0000000E-2260-45B7-A7E0-4BF67AE367A4}"/>
            </c:ext>
          </c:extLst>
        </c:ser>
        <c:dLbls>
          <c:showLegendKey val="0"/>
          <c:showVal val="1"/>
          <c:showCatName val="0"/>
          <c:showSerName val="0"/>
          <c:showPercent val="0"/>
          <c:showBubbleSize val="0"/>
        </c:dLbls>
        <c:gapWidth val="75"/>
        <c:shape val="cylinder"/>
        <c:axId val="118390784"/>
        <c:axId val="134487040"/>
        <c:axId val="0"/>
      </c:bar3DChart>
      <c:catAx>
        <c:axId val="118390784"/>
        <c:scaling>
          <c:orientation val="minMax"/>
        </c:scaling>
        <c:delete val="1"/>
        <c:axPos val="b"/>
        <c:numFmt formatCode="General" sourceLinked="0"/>
        <c:majorTickMark val="none"/>
        <c:minorTickMark val="none"/>
        <c:tickLblPos val="none"/>
        <c:crossAx val="134487040"/>
        <c:crosses val="autoZero"/>
        <c:auto val="1"/>
        <c:lblAlgn val="ctr"/>
        <c:lblOffset val="100"/>
        <c:noMultiLvlLbl val="0"/>
      </c:catAx>
      <c:valAx>
        <c:axId val="134487040"/>
        <c:scaling>
          <c:orientation val="minMax"/>
        </c:scaling>
        <c:delete val="1"/>
        <c:axPos val="l"/>
        <c:numFmt formatCode="#,##0" sourceLinked="1"/>
        <c:majorTickMark val="none"/>
        <c:minorTickMark val="none"/>
        <c:tickLblPos val="none"/>
        <c:crossAx val="118390784"/>
        <c:crosses val="autoZero"/>
        <c:crossBetween val="between"/>
      </c:valAx>
    </c:plotArea>
    <c:legend>
      <c:legendPos val="b"/>
      <c:layout>
        <c:manualLayout>
          <c:xMode val="edge"/>
          <c:yMode val="edge"/>
          <c:x val="3.4522484689413824E-2"/>
          <c:y val="0.88850503062117281"/>
          <c:w val="0.90770705969446153"/>
          <c:h val="8.3717191601049901E-2"/>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view3D>
      <c:rotX val="0"/>
      <c:rotY val="0"/>
      <c:rAngAx val="1"/>
    </c:view3D>
    <c:floor>
      <c:thickness val="0"/>
    </c:floor>
    <c:sideWall>
      <c:thickness val="0"/>
    </c:sideWall>
    <c:backWall>
      <c:thickness val="0"/>
    </c:backWall>
    <c:plotArea>
      <c:layout/>
      <c:bar3DChart>
        <c:barDir val="col"/>
        <c:grouping val="clustered"/>
        <c:varyColors val="0"/>
        <c:ser>
          <c:idx val="0"/>
          <c:order val="0"/>
          <c:tx>
            <c:strRef>
              <c:f>Sayfa1!$B$11</c:f>
              <c:strCache>
                <c:ptCount val="1"/>
                <c:pt idx="0">
                  <c:v>2010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Sayfa1!$A$12</c:f>
              <c:strCache>
                <c:ptCount val="1"/>
                <c:pt idx="0">
                  <c:v>Elektronik  kaynak</c:v>
                </c:pt>
              </c:strCache>
            </c:strRef>
          </c:cat>
          <c:val>
            <c:numRef>
              <c:f>Sayfa1!$B$12</c:f>
              <c:numCache>
                <c:formatCode>#,##0</c:formatCode>
                <c:ptCount val="1"/>
                <c:pt idx="0">
                  <c:v>7</c:v>
                </c:pt>
              </c:numCache>
            </c:numRef>
          </c:val>
          <c:extLst>
            <c:ext xmlns:c16="http://schemas.microsoft.com/office/drawing/2014/chart" uri="{C3380CC4-5D6E-409C-BE32-E72D297353CC}">
              <c16:uniqueId val="{00000000-9CF3-4DF3-AF64-DB4DB41E0473}"/>
            </c:ext>
          </c:extLst>
        </c:ser>
        <c:ser>
          <c:idx val="1"/>
          <c:order val="1"/>
          <c:tx>
            <c:strRef>
              <c:f>Sayfa1!$C$11</c:f>
              <c:strCache>
                <c:ptCount val="1"/>
                <c:pt idx="0">
                  <c:v>2011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Sayfa1!$A$12</c:f>
              <c:strCache>
                <c:ptCount val="1"/>
                <c:pt idx="0">
                  <c:v>Elektronik  kaynak</c:v>
                </c:pt>
              </c:strCache>
            </c:strRef>
          </c:cat>
          <c:val>
            <c:numRef>
              <c:f>Sayfa1!$C$12</c:f>
              <c:numCache>
                <c:formatCode>#,##0</c:formatCode>
                <c:ptCount val="1"/>
                <c:pt idx="0">
                  <c:v>7</c:v>
                </c:pt>
              </c:numCache>
            </c:numRef>
          </c:val>
          <c:extLst>
            <c:ext xmlns:c16="http://schemas.microsoft.com/office/drawing/2014/chart" uri="{C3380CC4-5D6E-409C-BE32-E72D297353CC}">
              <c16:uniqueId val="{00000001-9CF3-4DF3-AF64-DB4DB41E0473}"/>
            </c:ext>
          </c:extLst>
        </c:ser>
        <c:ser>
          <c:idx val="2"/>
          <c:order val="2"/>
          <c:tx>
            <c:strRef>
              <c:f>Sayfa1!$D$11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Sayfa1!$A$12</c:f>
              <c:strCache>
                <c:ptCount val="1"/>
                <c:pt idx="0">
                  <c:v>Elektronik  kaynak</c:v>
                </c:pt>
              </c:strCache>
            </c:strRef>
          </c:cat>
          <c:val>
            <c:numRef>
              <c:f>Sayfa1!$D$12</c:f>
              <c:numCache>
                <c:formatCode>#,##0</c:formatCode>
                <c:ptCount val="1"/>
                <c:pt idx="0">
                  <c:v>7</c:v>
                </c:pt>
              </c:numCache>
            </c:numRef>
          </c:val>
          <c:extLst>
            <c:ext xmlns:c16="http://schemas.microsoft.com/office/drawing/2014/chart" uri="{C3380CC4-5D6E-409C-BE32-E72D297353CC}">
              <c16:uniqueId val="{00000002-9CF3-4DF3-AF64-DB4DB41E0473}"/>
            </c:ext>
          </c:extLst>
        </c:ser>
        <c:ser>
          <c:idx val="3"/>
          <c:order val="3"/>
          <c:tx>
            <c:strRef>
              <c:f>Sayfa1!$E$11</c:f>
              <c:strCache>
                <c:ptCount val="1"/>
                <c:pt idx="0">
                  <c:v>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Sayfa1!$A$12</c:f>
              <c:strCache>
                <c:ptCount val="1"/>
                <c:pt idx="0">
                  <c:v>Elektronik  kaynak</c:v>
                </c:pt>
              </c:strCache>
            </c:strRef>
          </c:cat>
          <c:val>
            <c:numRef>
              <c:f>Sayfa1!$E$12</c:f>
              <c:numCache>
                <c:formatCode>#,##0</c:formatCode>
                <c:ptCount val="1"/>
                <c:pt idx="0">
                  <c:v>11</c:v>
                </c:pt>
              </c:numCache>
            </c:numRef>
          </c:val>
          <c:extLst>
            <c:ext xmlns:c16="http://schemas.microsoft.com/office/drawing/2014/chart" uri="{C3380CC4-5D6E-409C-BE32-E72D297353CC}">
              <c16:uniqueId val="{00000003-9CF3-4DF3-AF64-DB4DB41E0473}"/>
            </c:ext>
          </c:extLst>
        </c:ser>
        <c:ser>
          <c:idx val="4"/>
          <c:order val="4"/>
          <c:tx>
            <c:strRef>
              <c:f>Sayfa1!$F$11</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Sayfa1!$A$12</c:f>
              <c:strCache>
                <c:ptCount val="1"/>
                <c:pt idx="0">
                  <c:v>Elektronik  kaynak</c:v>
                </c:pt>
              </c:strCache>
            </c:strRef>
          </c:cat>
          <c:val>
            <c:numRef>
              <c:f>Sayfa1!$F$12</c:f>
              <c:numCache>
                <c:formatCode>#,##0</c:formatCode>
                <c:ptCount val="1"/>
                <c:pt idx="0">
                  <c:v>11</c:v>
                </c:pt>
              </c:numCache>
            </c:numRef>
          </c:val>
          <c:extLst>
            <c:ext xmlns:c16="http://schemas.microsoft.com/office/drawing/2014/chart" uri="{C3380CC4-5D6E-409C-BE32-E72D297353CC}">
              <c16:uniqueId val="{00000004-9CF3-4DF3-AF64-DB4DB41E0473}"/>
            </c:ext>
          </c:extLst>
        </c:ser>
        <c:ser>
          <c:idx val="5"/>
          <c:order val="5"/>
          <c:tx>
            <c:strRef>
              <c:f>Sayfa1!$G$11</c:f>
              <c:strCache>
                <c:ptCount val="1"/>
                <c:pt idx="0">
                  <c:v>2015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Sayfa1!$A$12</c:f>
              <c:strCache>
                <c:ptCount val="1"/>
                <c:pt idx="0">
                  <c:v>Elektronik  kaynak</c:v>
                </c:pt>
              </c:strCache>
            </c:strRef>
          </c:cat>
          <c:val>
            <c:numRef>
              <c:f>Sayfa1!$G$12</c:f>
              <c:numCache>
                <c:formatCode>#,##0</c:formatCode>
                <c:ptCount val="1"/>
                <c:pt idx="0">
                  <c:v>16</c:v>
                </c:pt>
              </c:numCache>
            </c:numRef>
          </c:val>
          <c:extLst>
            <c:ext xmlns:c16="http://schemas.microsoft.com/office/drawing/2014/chart" uri="{C3380CC4-5D6E-409C-BE32-E72D297353CC}">
              <c16:uniqueId val="{00000005-9CF3-4DF3-AF64-DB4DB41E0473}"/>
            </c:ext>
          </c:extLst>
        </c:ser>
        <c:ser>
          <c:idx val="6"/>
          <c:order val="6"/>
          <c:tx>
            <c:strRef>
              <c:f>Sayfa1!$H$11</c:f>
              <c:strCache>
                <c:ptCount val="1"/>
                <c:pt idx="0">
                  <c:v>2016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Sayfa1!$A$12</c:f>
              <c:strCache>
                <c:ptCount val="1"/>
                <c:pt idx="0">
                  <c:v>Elektronik  kaynak</c:v>
                </c:pt>
              </c:strCache>
            </c:strRef>
          </c:cat>
          <c:val>
            <c:numRef>
              <c:f>Sayfa1!$H$12</c:f>
              <c:numCache>
                <c:formatCode>#,##0</c:formatCode>
                <c:ptCount val="1"/>
                <c:pt idx="0">
                  <c:v>19</c:v>
                </c:pt>
              </c:numCache>
            </c:numRef>
          </c:val>
          <c:extLst>
            <c:ext xmlns:c16="http://schemas.microsoft.com/office/drawing/2014/chart" uri="{C3380CC4-5D6E-409C-BE32-E72D297353CC}">
              <c16:uniqueId val="{00000006-9CF3-4DF3-AF64-DB4DB41E0473}"/>
            </c:ext>
          </c:extLst>
        </c:ser>
        <c:ser>
          <c:idx val="7"/>
          <c:order val="7"/>
          <c:tx>
            <c:strRef>
              <c:f>Sayfa1!$I$11</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Sayfa1!$A$12</c:f>
              <c:strCache>
                <c:ptCount val="1"/>
                <c:pt idx="0">
                  <c:v>Elektronik  kaynak</c:v>
                </c:pt>
              </c:strCache>
            </c:strRef>
          </c:cat>
          <c:val>
            <c:numRef>
              <c:f>Sayfa1!$I$12</c:f>
              <c:numCache>
                <c:formatCode>#,##0</c:formatCode>
                <c:ptCount val="1"/>
                <c:pt idx="0">
                  <c:v>19</c:v>
                </c:pt>
              </c:numCache>
            </c:numRef>
          </c:val>
          <c:extLst>
            <c:ext xmlns:c16="http://schemas.microsoft.com/office/drawing/2014/chart" uri="{C3380CC4-5D6E-409C-BE32-E72D297353CC}">
              <c16:uniqueId val="{00000007-9CF3-4DF3-AF64-DB4DB41E0473}"/>
            </c:ext>
          </c:extLst>
        </c:ser>
        <c:ser>
          <c:idx val="8"/>
          <c:order val="8"/>
          <c:tx>
            <c:strRef>
              <c:f>Sayfa1!$J$11</c:f>
              <c:strCache>
                <c:ptCount val="1"/>
                <c:pt idx="0">
                  <c:v>2018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Sayfa1!$A$12</c:f>
              <c:strCache>
                <c:ptCount val="1"/>
                <c:pt idx="0">
                  <c:v>Elektronik  kaynak</c:v>
                </c:pt>
              </c:strCache>
            </c:strRef>
          </c:cat>
          <c:val>
            <c:numRef>
              <c:f>Sayfa1!$J$12</c:f>
              <c:numCache>
                <c:formatCode>#,##0</c:formatCode>
                <c:ptCount val="1"/>
                <c:pt idx="0">
                  <c:v>19</c:v>
                </c:pt>
              </c:numCache>
            </c:numRef>
          </c:val>
          <c:extLst>
            <c:ext xmlns:c16="http://schemas.microsoft.com/office/drawing/2014/chart" uri="{C3380CC4-5D6E-409C-BE32-E72D297353CC}">
              <c16:uniqueId val="{00000008-9CF3-4DF3-AF64-DB4DB41E0473}"/>
            </c:ext>
          </c:extLst>
        </c:ser>
        <c:ser>
          <c:idx val="9"/>
          <c:order val="9"/>
          <c:tx>
            <c:strRef>
              <c:f>Sayfa1!$K$11</c:f>
              <c:strCache>
                <c:ptCount val="1"/>
                <c:pt idx="0">
                  <c:v>2019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Sayfa1!$A$12</c:f>
              <c:strCache>
                <c:ptCount val="1"/>
                <c:pt idx="0">
                  <c:v>Elektronik  kaynak</c:v>
                </c:pt>
              </c:strCache>
            </c:strRef>
          </c:cat>
          <c:val>
            <c:numRef>
              <c:f>Sayfa1!$K$12</c:f>
              <c:numCache>
                <c:formatCode>#,##0</c:formatCode>
                <c:ptCount val="1"/>
                <c:pt idx="0">
                  <c:v>22</c:v>
                </c:pt>
              </c:numCache>
            </c:numRef>
          </c:val>
          <c:extLst>
            <c:ext xmlns:c16="http://schemas.microsoft.com/office/drawing/2014/chart" uri="{C3380CC4-5D6E-409C-BE32-E72D297353CC}">
              <c16:uniqueId val="{00000009-9CF3-4DF3-AF64-DB4DB41E0473}"/>
            </c:ext>
          </c:extLst>
        </c:ser>
        <c:ser>
          <c:idx val="10"/>
          <c:order val="10"/>
          <c:tx>
            <c:strRef>
              <c:f>Sayfa1!$L$11</c:f>
              <c:strCache>
                <c:ptCount val="1"/>
                <c:pt idx="0">
                  <c:v>2020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Sayfa1!$A$12</c:f>
              <c:strCache>
                <c:ptCount val="1"/>
                <c:pt idx="0">
                  <c:v>Elektronik  kaynak</c:v>
                </c:pt>
              </c:strCache>
            </c:strRef>
          </c:cat>
          <c:val>
            <c:numRef>
              <c:f>Sayfa1!$L$12</c:f>
              <c:numCache>
                <c:formatCode>#,##0</c:formatCode>
                <c:ptCount val="1"/>
                <c:pt idx="0">
                  <c:v>22</c:v>
                </c:pt>
              </c:numCache>
            </c:numRef>
          </c:val>
          <c:extLst>
            <c:ext xmlns:c16="http://schemas.microsoft.com/office/drawing/2014/chart" uri="{C3380CC4-5D6E-409C-BE32-E72D297353CC}">
              <c16:uniqueId val="{0000000A-9CF3-4DF3-AF64-DB4DB41E0473}"/>
            </c:ext>
          </c:extLst>
        </c:ser>
        <c:ser>
          <c:idx val="11"/>
          <c:order val="11"/>
          <c:tx>
            <c:strRef>
              <c:f>Sayfa1!$M$11</c:f>
              <c:strCache>
                <c:ptCount val="1"/>
                <c:pt idx="0">
                  <c:v>2021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Sayfa1!$A$12</c:f>
              <c:strCache>
                <c:ptCount val="1"/>
                <c:pt idx="0">
                  <c:v>Elektronik  kaynak</c:v>
                </c:pt>
              </c:strCache>
            </c:strRef>
          </c:cat>
          <c:val>
            <c:numRef>
              <c:f>Sayfa1!$M$12</c:f>
              <c:numCache>
                <c:formatCode>General</c:formatCode>
                <c:ptCount val="1"/>
                <c:pt idx="0">
                  <c:v>22</c:v>
                </c:pt>
              </c:numCache>
            </c:numRef>
          </c:val>
          <c:extLst>
            <c:ext xmlns:c16="http://schemas.microsoft.com/office/drawing/2014/chart" uri="{C3380CC4-5D6E-409C-BE32-E72D297353CC}">
              <c16:uniqueId val="{0000000B-9CF3-4DF3-AF64-DB4DB41E0473}"/>
            </c:ext>
          </c:extLst>
        </c:ser>
        <c:dLbls>
          <c:showLegendKey val="0"/>
          <c:showVal val="1"/>
          <c:showCatName val="0"/>
          <c:showSerName val="0"/>
          <c:showPercent val="0"/>
          <c:showBubbleSize val="0"/>
        </c:dLbls>
        <c:gapWidth val="75"/>
        <c:shape val="cylinder"/>
        <c:axId val="107447424"/>
        <c:axId val="107448960"/>
        <c:axId val="0"/>
      </c:bar3DChart>
      <c:catAx>
        <c:axId val="107447424"/>
        <c:scaling>
          <c:orientation val="minMax"/>
        </c:scaling>
        <c:delete val="1"/>
        <c:axPos val="b"/>
        <c:numFmt formatCode="General" sourceLinked="0"/>
        <c:majorTickMark val="none"/>
        <c:minorTickMark val="none"/>
        <c:tickLblPos val="none"/>
        <c:crossAx val="107448960"/>
        <c:crosses val="autoZero"/>
        <c:auto val="1"/>
        <c:lblAlgn val="ctr"/>
        <c:lblOffset val="100"/>
        <c:noMultiLvlLbl val="0"/>
      </c:catAx>
      <c:valAx>
        <c:axId val="107448960"/>
        <c:scaling>
          <c:orientation val="minMax"/>
        </c:scaling>
        <c:delete val="1"/>
        <c:axPos val="l"/>
        <c:numFmt formatCode="#,##0" sourceLinked="1"/>
        <c:majorTickMark val="none"/>
        <c:minorTickMark val="none"/>
        <c:tickLblPos val="none"/>
        <c:crossAx val="107447424"/>
        <c:crosses val="autoZero"/>
        <c:crossBetween val="between"/>
      </c:valAx>
    </c:plotArea>
    <c:legend>
      <c:legendPos val="b"/>
      <c:layout>
        <c:manualLayout>
          <c:xMode val="edge"/>
          <c:yMode val="edge"/>
          <c:x val="4.8913614812772524E-2"/>
          <c:y val="0.88850503062117281"/>
          <c:w val="0.88808192470181357"/>
          <c:h val="8.3717191601049901E-2"/>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view3D>
      <c:rotX val="0"/>
      <c:rotY val="0"/>
      <c:rAngAx val="1"/>
    </c:view3D>
    <c:floor>
      <c:thickness val="0"/>
    </c:floor>
    <c:sideWall>
      <c:thickness val="0"/>
    </c:sideWall>
    <c:backWall>
      <c:thickness val="0"/>
    </c:backWall>
    <c:plotArea>
      <c:layout/>
      <c:bar3DChart>
        <c:barDir val="col"/>
        <c:grouping val="clustered"/>
        <c:varyColors val="0"/>
        <c:ser>
          <c:idx val="0"/>
          <c:order val="0"/>
          <c:tx>
            <c:strRef>
              <c:f>Sayfa1!$B$15</c:f>
              <c:strCache>
                <c:ptCount val="1"/>
                <c:pt idx="0">
                  <c:v>2007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Sayfa1!$A$16</c:f>
              <c:strCache>
                <c:ptCount val="1"/>
                <c:pt idx="0">
                  <c:v>Personel sayısı</c:v>
                </c:pt>
              </c:strCache>
            </c:strRef>
          </c:cat>
          <c:val>
            <c:numRef>
              <c:f>Sayfa1!$B$16</c:f>
              <c:numCache>
                <c:formatCode>#,##0</c:formatCode>
                <c:ptCount val="1"/>
                <c:pt idx="0">
                  <c:v>5</c:v>
                </c:pt>
              </c:numCache>
            </c:numRef>
          </c:val>
          <c:extLst>
            <c:ext xmlns:c16="http://schemas.microsoft.com/office/drawing/2014/chart" uri="{C3380CC4-5D6E-409C-BE32-E72D297353CC}">
              <c16:uniqueId val="{00000000-2CB2-48B2-9EC1-7B51BAAAD65C}"/>
            </c:ext>
          </c:extLst>
        </c:ser>
        <c:ser>
          <c:idx val="1"/>
          <c:order val="1"/>
          <c:tx>
            <c:strRef>
              <c:f>Sayfa1!$C$15</c:f>
              <c:strCache>
                <c:ptCount val="1"/>
                <c:pt idx="0">
                  <c:v>2008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Sayfa1!$A$16</c:f>
              <c:strCache>
                <c:ptCount val="1"/>
                <c:pt idx="0">
                  <c:v>Personel sayısı</c:v>
                </c:pt>
              </c:strCache>
            </c:strRef>
          </c:cat>
          <c:val>
            <c:numRef>
              <c:f>Sayfa1!$C$16</c:f>
              <c:numCache>
                <c:formatCode>#,##0</c:formatCode>
                <c:ptCount val="1"/>
                <c:pt idx="0">
                  <c:v>5</c:v>
                </c:pt>
              </c:numCache>
            </c:numRef>
          </c:val>
          <c:extLst>
            <c:ext xmlns:c16="http://schemas.microsoft.com/office/drawing/2014/chart" uri="{C3380CC4-5D6E-409C-BE32-E72D297353CC}">
              <c16:uniqueId val="{00000001-2CB2-48B2-9EC1-7B51BAAAD65C}"/>
            </c:ext>
          </c:extLst>
        </c:ser>
        <c:ser>
          <c:idx val="2"/>
          <c:order val="2"/>
          <c:tx>
            <c:strRef>
              <c:f>Sayfa1!$D$15</c:f>
              <c:strCache>
                <c:ptCount val="1"/>
                <c:pt idx="0">
                  <c:v>2009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Sayfa1!$A$16</c:f>
              <c:strCache>
                <c:ptCount val="1"/>
                <c:pt idx="0">
                  <c:v>Personel sayısı</c:v>
                </c:pt>
              </c:strCache>
            </c:strRef>
          </c:cat>
          <c:val>
            <c:numRef>
              <c:f>Sayfa1!$D$16</c:f>
              <c:numCache>
                <c:formatCode>#,##0</c:formatCode>
                <c:ptCount val="1"/>
                <c:pt idx="0">
                  <c:v>5</c:v>
                </c:pt>
              </c:numCache>
            </c:numRef>
          </c:val>
          <c:extLst>
            <c:ext xmlns:c16="http://schemas.microsoft.com/office/drawing/2014/chart" uri="{C3380CC4-5D6E-409C-BE32-E72D297353CC}">
              <c16:uniqueId val="{00000002-2CB2-48B2-9EC1-7B51BAAAD65C}"/>
            </c:ext>
          </c:extLst>
        </c:ser>
        <c:ser>
          <c:idx val="3"/>
          <c:order val="3"/>
          <c:tx>
            <c:strRef>
              <c:f>Sayfa1!$E$15</c:f>
              <c:strCache>
                <c:ptCount val="1"/>
                <c:pt idx="0">
                  <c:v>2010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Sayfa1!$A$16</c:f>
              <c:strCache>
                <c:ptCount val="1"/>
                <c:pt idx="0">
                  <c:v>Personel sayısı</c:v>
                </c:pt>
              </c:strCache>
            </c:strRef>
          </c:cat>
          <c:val>
            <c:numRef>
              <c:f>Sayfa1!$E$16</c:f>
              <c:numCache>
                <c:formatCode>#,##0</c:formatCode>
                <c:ptCount val="1"/>
                <c:pt idx="0">
                  <c:v>5</c:v>
                </c:pt>
              </c:numCache>
            </c:numRef>
          </c:val>
          <c:extLst>
            <c:ext xmlns:c16="http://schemas.microsoft.com/office/drawing/2014/chart" uri="{C3380CC4-5D6E-409C-BE32-E72D297353CC}">
              <c16:uniqueId val="{00000003-2CB2-48B2-9EC1-7B51BAAAD65C}"/>
            </c:ext>
          </c:extLst>
        </c:ser>
        <c:ser>
          <c:idx val="4"/>
          <c:order val="4"/>
          <c:tx>
            <c:strRef>
              <c:f>Sayfa1!$F$15</c:f>
              <c:strCache>
                <c:ptCount val="1"/>
                <c:pt idx="0">
                  <c:v>2011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Sayfa1!$A$16</c:f>
              <c:strCache>
                <c:ptCount val="1"/>
                <c:pt idx="0">
                  <c:v>Personel sayısı</c:v>
                </c:pt>
              </c:strCache>
            </c:strRef>
          </c:cat>
          <c:val>
            <c:numRef>
              <c:f>Sayfa1!$F$16</c:f>
              <c:numCache>
                <c:formatCode>#,##0</c:formatCode>
                <c:ptCount val="1"/>
                <c:pt idx="0">
                  <c:v>6</c:v>
                </c:pt>
              </c:numCache>
            </c:numRef>
          </c:val>
          <c:extLst>
            <c:ext xmlns:c16="http://schemas.microsoft.com/office/drawing/2014/chart" uri="{C3380CC4-5D6E-409C-BE32-E72D297353CC}">
              <c16:uniqueId val="{00000004-2CB2-48B2-9EC1-7B51BAAAD65C}"/>
            </c:ext>
          </c:extLst>
        </c:ser>
        <c:ser>
          <c:idx val="5"/>
          <c:order val="5"/>
          <c:tx>
            <c:strRef>
              <c:f>Sayfa1!$G$15</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Sayfa1!$A$16</c:f>
              <c:strCache>
                <c:ptCount val="1"/>
                <c:pt idx="0">
                  <c:v>Personel sayısı</c:v>
                </c:pt>
              </c:strCache>
            </c:strRef>
          </c:cat>
          <c:val>
            <c:numRef>
              <c:f>Sayfa1!$G$16</c:f>
              <c:numCache>
                <c:formatCode>#,##0</c:formatCode>
                <c:ptCount val="1"/>
                <c:pt idx="0">
                  <c:v>5</c:v>
                </c:pt>
              </c:numCache>
            </c:numRef>
          </c:val>
          <c:extLst>
            <c:ext xmlns:c16="http://schemas.microsoft.com/office/drawing/2014/chart" uri="{C3380CC4-5D6E-409C-BE32-E72D297353CC}">
              <c16:uniqueId val="{00000005-2CB2-48B2-9EC1-7B51BAAAD65C}"/>
            </c:ext>
          </c:extLst>
        </c:ser>
        <c:ser>
          <c:idx val="6"/>
          <c:order val="6"/>
          <c:tx>
            <c:strRef>
              <c:f>Sayfa1!$H$15</c:f>
              <c:strCache>
                <c:ptCount val="1"/>
                <c:pt idx="0">
                  <c:v>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Sayfa1!$A$16</c:f>
              <c:strCache>
                <c:ptCount val="1"/>
                <c:pt idx="0">
                  <c:v>Personel sayısı</c:v>
                </c:pt>
              </c:strCache>
            </c:strRef>
          </c:cat>
          <c:val>
            <c:numRef>
              <c:f>Sayfa1!$H$16</c:f>
              <c:numCache>
                <c:formatCode>#,##0</c:formatCode>
                <c:ptCount val="1"/>
                <c:pt idx="0">
                  <c:v>9</c:v>
                </c:pt>
              </c:numCache>
            </c:numRef>
          </c:val>
          <c:extLst>
            <c:ext xmlns:c16="http://schemas.microsoft.com/office/drawing/2014/chart" uri="{C3380CC4-5D6E-409C-BE32-E72D297353CC}">
              <c16:uniqueId val="{00000006-2CB2-48B2-9EC1-7B51BAAAD65C}"/>
            </c:ext>
          </c:extLst>
        </c:ser>
        <c:ser>
          <c:idx val="7"/>
          <c:order val="7"/>
          <c:tx>
            <c:strRef>
              <c:f>Sayfa1!$I$15</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Sayfa1!$A$16</c:f>
              <c:strCache>
                <c:ptCount val="1"/>
                <c:pt idx="0">
                  <c:v>Personel sayısı</c:v>
                </c:pt>
              </c:strCache>
            </c:strRef>
          </c:cat>
          <c:val>
            <c:numRef>
              <c:f>Sayfa1!$I$16</c:f>
              <c:numCache>
                <c:formatCode>#,##0</c:formatCode>
                <c:ptCount val="1"/>
                <c:pt idx="0">
                  <c:v>10</c:v>
                </c:pt>
              </c:numCache>
            </c:numRef>
          </c:val>
          <c:extLst>
            <c:ext xmlns:c16="http://schemas.microsoft.com/office/drawing/2014/chart" uri="{C3380CC4-5D6E-409C-BE32-E72D297353CC}">
              <c16:uniqueId val="{00000007-2CB2-48B2-9EC1-7B51BAAAD65C}"/>
            </c:ext>
          </c:extLst>
        </c:ser>
        <c:ser>
          <c:idx val="8"/>
          <c:order val="8"/>
          <c:tx>
            <c:strRef>
              <c:f>Sayfa1!$J$15</c:f>
              <c:strCache>
                <c:ptCount val="1"/>
                <c:pt idx="0">
                  <c:v>2015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Sayfa1!$A$16</c:f>
              <c:strCache>
                <c:ptCount val="1"/>
                <c:pt idx="0">
                  <c:v>Personel sayısı</c:v>
                </c:pt>
              </c:strCache>
            </c:strRef>
          </c:cat>
          <c:val>
            <c:numRef>
              <c:f>Sayfa1!$J$16</c:f>
              <c:numCache>
                <c:formatCode>#,##0</c:formatCode>
                <c:ptCount val="1"/>
                <c:pt idx="0">
                  <c:v>9</c:v>
                </c:pt>
              </c:numCache>
            </c:numRef>
          </c:val>
          <c:extLst>
            <c:ext xmlns:c16="http://schemas.microsoft.com/office/drawing/2014/chart" uri="{C3380CC4-5D6E-409C-BE32-E72D297353CC}">
              <c16:uniqueId val="{00000008-2CB2-48B2-9EC1-7B51BAAAD65C}"/>
            </c:ext>
          </c:extLst>
        </c:ser>
        <c:ser>
          <c:idx val="9"/>
          <c:order val="9"/>
          <c:tx>
            <c:strRef>
              <c:f>Sayfa1!$K$15</c:f>
              <c:strCache>
                <c:ptCount val="1"/>
                <c:pt idx="0">
                  <c:v>2016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Sayfa1!$A$16</c:f>
              <c:strCache>
                <c:ptCount val="1"/>
                <c:pt idx="0">
                  <c:v>Personel sayısı</c:v>
                </c:pt>
              </c:strCache>
            </c:strRef>
          </c:cat>
          <c:val>
            <c:numRef>
              <c:f>Sayfa1!$K$16</c:f>
              <c:numCache>
                <c:formatCode>#,##0</c:formatCode>
                <c:ptCount val="1"/>
                <c:pt idx="0">
                  <c:v>9</c:v>
                </c:pt>
              </c:numCache>
            </c:numRef>
          </c:val>
          <c:extLst>
            <c:ext xmlns:c16="http://schemas.microsoft.com/office/drawing/2014/chart" uri="{C3380CC4-5D6E-409C-BE32-E72D297353CC}">
              <c16:uniqueId val="{00000009-2CB2-48B2-9EC1-7B51BAAAD65C}"/>
            </c:ext>
          </c:extLst>
        </c:ser>
        <c:ser>
          <c:idx val="10"/>
          <c:order val="10"/>
          <c:tx>
            <c:strRef>
              <c:f>Sayfa1!$L$15</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Sayfa1!$A$16</c:f>
              <c:strCache>
                <c:ptCount val="1"/>
                <c:pt idx="0">
                  <c:v>Personel sayısı</c:v>
                </c:pt>
              </c:strCache>
            </c:strRef>
          </c:cat>
          <c:val>
            <c:numRef>
              <c:f>Sayfa1!$L$16</c:f>
              <c:numCache>
                <c:formatCode>#,##0</c:formatCode>
                <c:ptCount val="1"/>
                <c:pt idx="0">
                  <c:v>9</c:v>
                </c:pt>
              </c:numCache>
            </c:numRef>
          </c:val>
          <c:extLst>
            <c:ext xmlns:c16="http://schemas.microsoft.com/office/drawing/2014/chart" uri="{C3380CC4-5D6E-409C-BE32-E72D297353CC}">
              <c16:uniqueId val="{0000000A-2CB2-48B2-9EC1-7B51BAAAD65C}"/>
            </c:ext>
          </c:extLst>
        </c:ser>
        <c:ser>
          <c:idx val="11"/>
          <c:order val="11"/>
          <c:tx>
            <c:strRef>
              <c:f>Sayfa1!$M$15</c:f>
              <c:strCache>
                <c:ptCount val="1"/>
                <c:pt idx="0">
                  <c:v>2018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Sayfa1!$A$16</c:f>
              <c:strCache>
                <c:ptCount val="1"/>
                <c:pt idx="0">
                  <c:v>Personel sayısı</c:v>
                </c:pt>
              </c:strCache>
            </c:strRef>
          </c:cat>
          <c:val>
            <c:numRef>
              <c:f>Sayfa1!$M$16</c:f>
              <c:numCache>
                <c:formatCode>#,##0</c:formatCode>
                <c:ptCount val="1"/>
                <c:pt idx="0">
                  <c:v>11</c:v>
                </c:pt>
              </c:numCache>
            </c:numRef>
          </c:val>
          <c:extLst>
            <c:ext xmlns:c16="http://schemas.microsoft.com/office/drawing/2014/chart" uri="{C3380CC4-5D6E-409C-BE32-E72D297353CC}">
              <c16:uniqueId val="{0000000B-2CB2-48B2-9EC1-7B51BAAAD65C}"/>
            </c:ext>
          </c:extLst>
        </c:ser>
        <c:ser>
          <c:idx val="12"/>
          <c:order val="12"/>
          <c:tx>
            <c:strRef>
              <c:f>Sayfa1!$N$15</c:f>
              <c:strCache>
                <c:ptCount val="1"/>
                <c:pt idx="0">
                  <c:v>2019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Sayfa1!$A$16</c:f>
              <c:strCache>
                <c:ptCount val="1"/>
                <c:pt idx="0">
                  <c:v>Personel sayısı</c:v>
                </c:pt>
              </c:strCache>
            </c:strRef>
          </c:cat>
          <c:val>
            <c:numRef>
              <c:f>Sayfa1!$N$16</c:f>
              <c:numCache>
                <c:formatCode>#,##0</c:formatCode>
                <c:ptCount val="1"/>
                <c:pt idx="0">
                  <c:v>11</c:v>
                </c:pt>
              </c:numCache>
            </c:numRef>
          </c:val>
          <c:extLst>
            <c:ext xmlns:c16="http://schemas.microsoft.com/office/drawing/2014/chart" uri="{C3380CC4-5D6E-409C-BE32-E72D297353CC}">
              <c16:uniqueId val="{0000000C-2CB2-48B2-9EC1-7B51BAAAD65C}"/>
            </c:ext>
          </c:extLst>
        </c:ser>
        <c:ser>
          <c:idx val="13"/>
          <c:order val="13"/>
          <c:tx>
            <c:strRef>
              <c:f>Sayfa1!$O$15</c:f>
              <c:strCache>
                <c:ptCount val="1"/>
                <c:pt idx="0">
                  <c:v>2020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Sayfa1!$A$16</c:f>
              <c:strCache>
                <c:ptCount val="1"/>
                <c:pt idx="0">
                  <c:v>Personel sayısı</c:v>
                </c:pt>
              </c:strCache>
            </c:strRef>
          </c:cat>
          <c:val>
            <c:numRef>
              <c:f>Sayfa1!$O$16</c:f>
              <c:numCache>
                <c:formatCode>#,##0</c:formatCode>
                <c:ptCount val="1"/>
                <c:pt idx="0">
                  <c:v>11</c:v>
                </c:pt>
              </c:numCache>
            </c:numRef>
          </c:val>
          <c:extLst>
            <c:ext xmlns:c16="http://schemas.microsoft.com/office/drawing/2014/chart" uri="{C3380CC4-5D6E-409C-BE32-E72D297353CC}">
              <c16:uniqueId val="{0000000D-2CB2-48B2-9EC1-7B51BAAAD65C}"/>
            </c:ext>
          </c:extLst>
        </c:ser>
        <c:ser>
          <c:idx val="14"/>
          <c:order val="14"/>
          <c:tx>
            <c:strRef>
              <c:f>Sayfa1!$P$15</c:f>
              <c:strCache>
                <c:ptCount val="1"/>
                <c:pt idx="0">
                  <c:v>2021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Sayfa1!$A$16</c:f>
              <c:strCache>
                <c:ptCount val="1"/>
                <c:pt idx="0">
                  <c:v>Personel sayısı</c:v>
                </c:pt>
              </c:strCache>
            </c:strRef>
          </c:cat>
          <c:val>
            <c:numRef>
              <c:f>Sayfa1!$P$16</c:f>
              <c:numCache>
                <c:formatCode>General</c:formatCode>
                <c:ptCount val="1"/>
                <c:pt idx="0">
                  <c:v>10</c:v>
                </c:pt>
              </c:numCache>
            </c:numRef>
          </c:val>
          <c:extLst>
            <c:ext xmlns:c16="http://schemas.microsoft.com/office/drawing/2014/chart" uri="{C3380CC4-5D6E-409C-BE32-E72D297353CC}">
              <c16:uniqueId val="{0000000E-2CB2-48B2-9EC1-7B51BAAAD65C}"/>
            </c:ext>
          </c:extLst>
        </c:ser>
        <c:dLbls>
          <c:showLegendKey val="0"/>
          <c:showVal val="1"/>
          <c:showCatName val="0"/>
          <c:showSerName val="0"/>
          <c:showPercent val="0"/>
          <c:showBubbleSize val="0"/>
        </c:dLbls>
        <c:gapWidth val="75"/>
        <c:shape val="cylinder"/>
        <c:axId val="134608768"/>
        <c:axId val="134824320"/>
        <c:axId val="0"/>
      </c:bar3DChart>
      <c:catAx>
        <c:axId val="134608768"/>
        <c:scaling>
          <c:orientation val="minMax"/>
        </c:scaling>
        <c:delete val="1"/>
        <c:axPos val="b"/>
        <c:numFmt formatCode="General" sourceLinked="0"/>
        <c:majorTickMark val="none"/>
        <c:minorTickMark val="none"/>
        <c:tickLblPos val="none"/>
        <c:crossAx val="134824320"/>
        <c:crosses val="autoZero"/>
        <c:auto val="1"/>
        <c:lblAlgn val="ctr"/>
        <c:lblOffset val="100"/>
        <c:noMultiLvlLbl val="0"/>
      </c:catAx>
      <c:valAx>
        <c:axId val="134824320"/>
        <c:scaling>
          <c:orientation val="minMax"/>
        </c:scaling>
        <c:delete val="1"/>
        <c:axPos val="l"/>
        <c:numFmt formatCode="#,##0" sourceLinked="1"/>
        <c:majorTickMark val="none"/>
        <c:minorTickMark val="none"/>
        <c:tickLblPos val="none"/>
        <c:crossAx val="134608768"/>
        <c:crosses val="autoZero"/>
        <c:crossBetween val="between"/>
      </c:valAx>
    </c:plotArea>
    <c:legend>
      <c:legendPos val="b"/>
      <c:layout>
        <c:manualLayout>
          <c:xMode val="edge"/>
          <c:yMode val="edge"/>
          <c:x val="3.3143733139552239E-2"/>
          <c:y val="0.88850503062117281"/>
          <c:w val="0.91685623367875513"/>
          <c:h val="8.3717191601049901E-2"/>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view3D>
      <c:rotX val="0"/>
      <c:rotY val="0"/>
      <c:rAngAx val="1"/>
    </c:view3D>
    <c:floor>
      <c:thickness val="0"/>
    </c:floor>
    <c:sideWall>
      <c:thickness val="0"/>
    </c:sideWall>
    <c:backWall>
      <c:thickness val="0"/>
    </c:backWall>
    <c:plotArea>
      <c:layout/>
      <c:bar3DChart>
        <c:barDir val="col"/>
        <c:grouping val="clustered"/>
        <c:varyColors val="0"/>
        <c:ser>
          <c:idx val="0"/>
          <c:order val="0"/>
          <c:tx>
            <c:strRef>
              <c:f>Sayfa1!$B$20</c:f>
              <c:strCache>
                <c:ptCount val="1"/>
                <c:pt idx="0">
                  <c:v>2007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Sayfa1!$A$21</c:f>
              <c:strCache>
                <c:ptCount val="1"/>
                <c:pt idx="0">
                  <c:v>Kullanıcı sayısı</c:v>
                </c:pt>
              </c:strCache>
            </c:strRef>
          </c:cat>
          <c:val>
            <c:numRef>
              <c:f>Sayfa1!$B$21</c:f>
              <c:numCache>
                <c:formatCode>#,##0</c:formatCode>
                <c:ptCount val="1"/>
                <c:pt idx="0">
                  <c:v>1643</c:v>
                </c:pt>
              </c:numCache>
            </c:numRef>
          </c:val>
          <c:extLst>
            <c:ext xmlns:c16="http://schemas.microsoft.com/office/drawing/2014/chart" uri="{C3380CC4-5D6E-409C-BE32-E72D297353CC}">
              <c16:uniqueId val="{00000000-9A82-465B-B12F-B4416B3395CD}"/>
            </c:ext>
          </c:extLst>
        </c:ser>
        <c:ser>
          <c:idx val="1"/>
          <c:order val="1"/>
          <c:tx>
            <c:strRef>
              <c:f>Sayfa1!$C$20</c:f>
              <c:strCache>
                <c:ptCount val="1"/>
                <c:pt idx="0">
                  <c:v>2008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Sayfa1!$A$21</c:f>
              <c:strCache>
                <c:ptCount val="1"/>
                <c:pt idx="0">
                  <c:v>Kullanıcı sayısı</c:v>
                </c:pt>
              </c:strCache>
            </c:strRef>
          </c:cat>
          <c:val>
            <c:numRef>
              <c:f>Sayfa1!$C$21</c:f>
              <c:numCache>
                <c:formatCode>#,##0</c:formatCode>
                <c:ptCount val="1"/>
                <c:pt idx="0">
                  <c:v>16931</c:v>
                </c:pt>
              </c:numCache>
            </c:numRef>
          </c:val>
          <c:extLst>
            <c:ext xmlns:c16="http://schemas.microsoft.com/office/drawing/2014/chart" uri="{C3380CC4-5D6E-409C-BE32-E72D297353CC}">
              <c16:uniqueId val="{00000001-9A82-465B-B12F-B4416B3395CD}"/>
            </c:ext>
          </c:extLst>
        </c:ser>
        <c:ser>
          <c:idx val="2"/>
          <c:order val="2"/>
          <c:tx>
            <c:strRef>
              <c:f>Sayfa1!$D$20</c:f>
              <c:strCache>
                <c:ptCount val="1"/>
                <c:pt idx="0">
                  <c:v>2009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Sayfa1!$A$21</c:f>
              <c:strCache>
                <c:ptCount val="1"/>
                <c:pt idx="0">
                  <c:v>Kullanıcı sayısı</c:v>
                </c:pt>
              </c:strCache>
            </c:strRef>
          </c:cat>
          <c:val>
            <c:numRef>
              <c:f>Sayfa1!$D$21</c:f>
              <c:numCache>
                <c:formatCode>#,##0</c:formatCode>
                <c:ptCount val="1"/>
                <c:pt idx="0">
                  <c:v>13884</c:v>
                </c:pt>
              </c:numCache>
            </c:numRef>
          </c:val>
          <c:extLst>
            <c:ext xmlns:c16="http://schemas.microsoft.com/office/drawing/2014/chart" uri="{C3380CC4-5D6E-409C-BE32-E72D297353CC}">
              <c16:uniqueId val="{00000002-9A82-465B-B12F-B4416B3395CD}"/>
            </c:ext>
          </c:extLst>
        </c:ser>
        <c:ser>
          <c:idx val="3"/>
          <c:order val="3"/>
          <c:tx>
            <c:strRef>
              <c:f>Sayfa1!$E$20</c:f>
              <c:strCache>
                <c:ptCount val="1"/>
                <c:pt idx="0">
                  <c:v>2010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Sayfa1!$A$21</c:f>
              <c:strCache>
                <c:ptCount val="1"/>
                <c:pt idx="0">
                  <c:v>Kullanıcı sayısı</c:v>
                </c:pt>
              </c:strCache>
            </c:strRef>
          </c:cat>
          <c:val>
            <c:numRef>
              <c:f>Sayfa1!$E$21</c:f>
              <c:numCache>
                <c:formatCode>#,##0</c:formatCode>
                <c:ptCount val="1"/>
                <c:pt idx="0">
                  <c:v>14843</c:v>
                </c:pt>
              </c:numCache>
            </c:numRef>
          </c:val>
          <c:extLst>
            <c:ext xmlns:c16="http://schemas.microsoft.com/office/drawing/2014/chart" uri="{C3380CC4-5D6E-409C-BE32-E72D297353CC}">
              <c16:uniqueId val="{00000003-9A82-465B-B12F-B4416B3395CD}"/>
            </c:ext>
          </c:extLst>
        </c:ser>
        <c:ser>
          <c:idx val="4"/>
          <c:order val="4"/>
          <c:tx>
            <c:strRef>
              <c:f>Sayfa1!$F$20</c:f>
              <c:strCache>
                <c:ptCount val="1"/>
                <c:pt idx="0">
                  <c:v>2011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Sayfa1!$A$21</c:f>
              <c:strCache>
                <c:ptCount val="1"/>
                <c:pt idx="0">
                  <c:v>Kullanıcı sayısı</c:v>
                </c:pt>
              </c:strCache>
            </c:strRef>
          </c:cat>
          <c:val>
            <c:numRef>
              <c:f>Sayfa1!$F$21</c:f>
              <c:numCache>
                <c:formatCode>#,##0</c:formatCode>
                <c:ptCount val="1"/>
                <c:pt idx="0">
                  <c:v>15683</c:v>
                </c:pt>
              </c:numCache>
            </c:numRef>
          </c:val>
          <c:extLst>
            <c:ext xmlns:c16="http://schemas.microsoft.com/office/drawing/2014/chart" uri="{C3380CC4-5D6E-409C-BE32-E72D297353CC}">
              <c16:uniqueId val="{00000004-9A82-465B-B12F-B4416B3395CD}"/>
            </c:ext>
          </c:extLst>
        </c:ser>
        <c:ser>
          <c:idx val="5"/>
          <c:order val="5"/>
          <c:tx>
            <c:strRef>
              <c:f>Sayfa1!$G$20</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Sayfa1!$A$21</c:f>
              <c:strCache>
                <c:ptCount val="1"/>
                <c:pt idx="0">
                  <c:v>Kullanıcı sayısı</c:v>
                </c:pt>
              </c:strCache>
            </c:strRef>
          </c:cat>
          <c:val>
            <c:numRef>
              <c:f>Sayfa1!$G$21</c:f>
              <c:numCache>
                <c:formatCode>#,##0</c:formatCode>
                <c:ptCount val="1"/>
                <c:pt idx="0">
                  <c:v>16447</c:v>
                </c:pt>
              </c:numCache>
            </c:numRef>
          </c:val>
          <c:extLst>
            <c:ext xmlns:c16="http://schemas.microsoft.com/office/drawing/2014/chart" uri="{C3380CC4-5D6E-409C-BE32-E72D297353CC}">
              <c16:uniqueId val="{00000005-9A82-465B-B12F-B4416B3395CD}"/>
            </c:ext>
          </c:extLst>
        </c:ser>
        <c:ser>
          <c:idx val="6"/>
          <c:order val="6"/>
          <c:tx>
            <c:strRef>
              <c:f>Sayfa1!$H$20</c:f>
              <c:strCache>
                <c:ptCount val="1"/>
                <c:pt idx="0">
                  <c:v>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Sayfa1!$A$21</c:f>
              <c:strCache>
                <c:ptCount val="1"/>
                <c:pt idx="0">
                  <c:v>Kullanıcı sayısı</c:v>
                </c:pt>
              </c:strCache>
            </c:strRef>
          </c:cat>
          <c:val>
            <c:numRef>
              <c:f>Sayfa1!$H$21</c:f>
              <c:numCache>
                <c:formatCode>#,##0</c:formatCode>
                <c:ptCount val="1"/>
                <c:pt idx="0">
                  <c:v>16031</c:v>
                </c:pt>
              </c:numCache>
            </c:numRef>
          </c:val>
          <c:extLst>
            <c:ext xmlns:c16="http://schemas.microsoft.com/office/drawing/2014/chart" uri="{C3380CC4-5D6E-409C-BE32-E72D297353CC}">
              <c16:uniqueId val="{00000006-9A82-465B-B12F-B4416B3395CD}"/>
            </c:ext>
          </c:extLst>
        </c:ser>
        <c:ser>
          <c:idx val="7"/>
          <c:order val="7"/>
          <c:tx>
            <c:strRef>
              <c:f>Sayfa1!$I$20</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Sayfa1!$A$21</c:f>
              <c:strCache>
                <c:ptCount val="1"/>
                <c:pt idx="0">
                  <c:v>Kullanıcı sayısı</c:v>
                </c:pt>
              </c:strCache>
            </c:strRef>
          </c:cat>
          <c:val>
            <c:numRef>
              <c:f>Sayfa1!$I$21</c:f>
              <c:numCache>
                <c:formatCode>#,##0</c:formatCode>
                <c:ptCount val="1"/>
                <c:pt idx="0">
                  <c:v>18283</c:v>
                </c:pt>
              </c:numCache>
            </c:numRef>
          </c:val>
          <c:extLst>
            <c:ext xmlns:c16="http://schemas.microsoft.com/office/drawing/2014/chart" uri="{C3380CC4-5D6E-409C-BE32-E72D297353CC}">
              <c16:uniqueId val="{00000007-9A82-465B-B12F-B4416B3395CD}"/>
            </c:ext>
          </c:extLst>
        </c:ser>
        <c:ser>
          <c:idx val="8"/>
          <c:order val="8"/>
          <c:tx>
            <c:strRef>
              <c:f>Sayfa1!$J$20</c:f>
              <c:strCache>
                <c:ptCount val="1"/>
                <c:pt idx="0">
                  <c:v>2015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Sayfa1!$A$21</c:f>
              <c:strCache>
                <c:ptCount val="1"/>
                <c:pt idx="0">
                  <c:v>Kullanıcı sayısı</c:v>
                </c:pt>
              </c:strCache>
            </c:strRef>
          </c:cat>
          <c:val>
            <c:numRef>
              <c:f>Sayfa1!$J$21</c:f>
              <c:numCache>
                <c:formatCode>#,##0</c:formatCode>
                <c:ptCount val="1"/>
                <c:pt idx="0">
                  <c:v>18403</c:v>
                </c:pt>
              </c:numCache>
            </c:numRef>
          </c:val>
          <c:extLst>
            <c:ext xmlns:c16="http://schemas.microsoft.com/office/drawing/2014/chart" uri="{C3380CC4-5D6E-409C-BE32-E72D297353CC}">
              <c16:uniqueId val="{00000008-9A82-465B-B12F-B4416B3395CD}"/>
            </c:ext>
          </c:extLst>
        </c:ser>
        <c:ser>
          <c:idx val="9"/>
          <c:order val="9"/>
          <c:tx>
            <c:strRef>
              <c:f>Sayfa1!$K$20</c:f>
              <c:strCache>
                <c:ptCount val="1"/>
                <c:pt idx="0">
                  <c:v>2016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Sayfa1!$A$21</c:f>
              <c:strCache>
                <c:ptCount val="1"/>
                <c:pt idx="0">
                  <c:v>Kullanıcı sayısı</c:v>
                </c:pt>
              </c:strCache>
            </c:strRef>
          </c:cat>
          <c:val>
            <c:numRef>
              <c:f>Sayfa1!$K$21</c:f>
              <c:numCache>
                <c:formatCode>#,##0</c:formatCode>
                <c:ptCount val="1"/>
                <c:pt idx="0">
                  <c:v>18250</c:v>
                </c:pt>
              </c:numCache>
            </c:numRef>
          </c:val>
          <c:extLst>
            <c:ext xmlns:c16="http://schemas.microsoft.com/office/drawing/2014/chart" uri="{C3380CC4-5D6E-409C-BE32-E72D297353CC}">
              <c16:uniqueId val="{00000009-9A82-465B-B12F-B4416B3395CD}"/>
            </c:ext>
          </c:extLst>
        </c:ser>
        <c:ser>
          <c:idx val="10"/>
          <c:order val="10"/>
          <c:tx>
            <c:strRef>
              <c:f>Sayfa1!$L$20</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Sayfa1!$A$21</c:f>
              <c:strCache>
                <c:ptCount val="1"/>
                <c:pt idx="0">
                  <c:v>Kullanıcı sayısı</c:v>
                </c:pt>
              </c:strCache>
            </c:strRef>
          </c:cat>
          <c:val>
            <c:numRef>
              <c:f>Sayfa1!$L$21</c:f>
              <c:numCache>
                <c:formatCode>#,##0</c:formatCode>
                <c:ptCount val="1"/>
                <c:pt idx="0">
                  <c:v>21925</c:v>
                </c:pt>
              </c:numCache>
            </c:numRef>
          </c:val>
          <c:extLst>
            <c:ext xmlns:c16="http://schemas.microsoft.com/office/drawing/2014/chart" uri="{C3380CC4-5D6E-409C-BE32-E72D297353CC}">
              <c16:uniqueId val="{0000000A-9A82-465B-B12F-B4416B3395CD}"/>
            </c:ext>
          </c:extLst>
        </c:ser>
        <c:ser>
          <c:idx val="11"/>
          <c:order val="11"/>
          <c:tx>
            <c:strRef>
              <c:f>Sayfa1!$M$20</c:f>
              <c:strCache>
                <c:ptCount val="1"/>
                <c:pt idx="0">
                  <c:v>2018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Sayfa1!$A$21</c:f>
              <c:strCache>
                <c:ptCount val="1"/>
                <c:pt idx="0">
                  <c:v>Kullanıcı sayısı</c:v>
                </c:pt>
              </c:strCache>
            </c:strRef>
          </c:cat>
          <c:val>
            <c:numRef>
              <c:f>Sayfa1!$M$21</c:f>
              <c:numCache>
                <c:formatCode>#,##0</c:formatCode>
                <c:ptCount val="1"/>
                <c:pt idx="0">
                  <c:v>26504</c:v>
                </c:pt>
              </c:numCache>
            </c:numRef>
          </c:val>
          <c:extLst>
            <c:ext xmlns:c16="http://schemas.microsoft.com/office/drawing/2014/chart" uri="{C3380CC4-5D6E-409C-BE32-E72D297353CC}">
              <c16:uniqueId val="{0000000B-9A82-465B-B12F-B4416B3395CD}"/>
            </c:ext>
          </c:extLst>
        </c:ser>
        <c:ser>
          <c:idx val="12"/>
          <c:order val="12"/>
          <c:tx>
            <c:strRef>
              <c:f>Sayfa1!$N$20</c:f>
              <c:strCache>
                <c:ptCount val="1"/>
                <c:pt idx="0">
                  <c:v>2019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Sayfa1!$A$21</c:f>
              <c:strCache>
                <c:ptCount val="1"/>
                <c:pt idx="0">
                  <c:v>Kullanıcı sayısı</c:v>
                </c:pt>
              </c:strCache>
            </c:strRef>
          </c:cat>
          <c:val>
            <c:numRef>
              <c:f>Sayfa1!$N$21</c:f>
              <c:numCache>
                <c:formatCode>#,##0</c:formatCode>
                <c:ptCount val="1"/>
                <c:pt idx="0">
                  <c:v>22930</c:v>
                </c:pt>
              </c:numCache>
            </c:numRef>
          </c:val>
          <c:extLst>
            <c:ext xmlns:c16="http://schemas.microsoft.com/office/drawing/2014/chart" uri="{C3380CC4-5D6E-409C-BE32-E72D297353CC}">
              <c16:uniqueId val="{0000000C-9A82-465B-B12F-B4416B3395CD}"/>
            </c:ext>
          </c:extLst>
        </c:ser>
        <c:ser>
          <c:idx val="13"/>
          <c:order val="13"/>
          <c:tx>
            <c:strRef>
              <c:f>Sayfa1!$O$20</c:f>
              <c:strCache>
                <c:ptCount val="1"/>
                <c:pt idx="0">
                  <c:v>2020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Sayfa1!$A$21</c:f>
              <c:strCache>
                <c:ptCount val="1"/>
                <c:pt idx="0">
                  <c:v>Kullanıcı sayısı</c:v>
                </c:pt>
              </c:strCache>
            </c:strRef>
          </c:cat>
          <c:val>
            <c:numRef>
              <c:f>Sayfa1!$O$21</c:f>
              <c:numCache>
                <c:formatCode>#,##0</c:formatCode>
                <c:ptCount val="1"/>
                <c:pt idx="0">
                  <c:v>22244</c:v>
                </c:pt>
              </c:numCache>
            </c:numRef>
          </c:val>
          <c:extLst>
            <c:ext xmlns:c16="http://schemas.microsoft.com/office/drawing/2014/chart" uri="{C3380CC4-5D6E-409C-BE32-E72D297353CC}">
              <c16:uniqueId val="{0000000D-9A82-465B-B12F-B4416B3395CD}"/>
            </c:ext>
          </c:extLst>
        </c:ser>
        <c:ser>
          <c:idx val="14"/>
          <c:order val="14"/>
          <c:tx>
            <c:strRef>
              <c:f>Sayfa1!$P$20</c:f>
              <c:strCache>
                <c:ptCount val="1"/>
                <c:pt idx="0">
                  <c:v>2021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Sayfa1!$A$21</c:f>
              <c:strCache>
                <c:ptCount val="1"/>
                <c:pt idx="0">
                  <c:v>Kullanıcı sayısı</c:v>
                </c:pt>
              </c:strCache>
            </c:strRef>
          </c:cat>
          <c:val>
            <c:numRef>
              <c:f>Sayfa1!$P$21</c:f>
              <c:numCache>
                <c:formatCode>#,##0</c:formatCode>
                <c:ptCount val="1"/>
                <c:pt idx="0">
                  <c:v>20974</c:v>
                </c:pt>
              </c:numCache>
            </c:numRef>
          </c:val>
          <c:extLst>
            <c:ext xmlns:c16="http://schemas.microsoft.com/office/drawing/2014/chart" uri="{C3380CC4-5D6E-409C-BE32-E72D297353CC}">
              <c16:uniqueId val="{0000000E-9A82-465B-B12F-B4416B3395CD}"/>
            </c:ext>
          </c:extLst>
        </c:ser>
        <c:dLbls>
          <c:showLegendKey val="0"/>
          <c:showVal val="1"/>
          <c:showCatName val="0"/>
          <c:showSerName val="0"/>
          <c:showPercent val="0"/>
          <c:showBubbleSize val="0"/>
        </c:dLbls>
        <c:gapWidth val="75"/>
        <c:shape val="cylinder"/>
        <c:axId val="108275584"/>
        <c:axId val="122661120"/>
        <c:axId val="0"/>
      </c:bar3DChart>
      <c:catAx>
        <c:axId val="108275584"/>
        <c:scaling>
          <c:orientation val="minMax"/>
        </c:scaling>
        <c:delete val="1"/>
        <c:axPos val="b"/>
        <c:numFmt formatCode="General" sourceLinked="0"/>
        <c:majorTickMark val="none"/>
        <c:minorTickMark val="none"/>
        <c:tickLblPos val="none"/>
        <c:crossAx val="122661120"/>
        <c:crosses val="autoZero"/>
        <c:auto val="1"/>
        <c:lblAlgn val="ctr"/>
        <c:lblOffset val="100"/>
        <c:noMultiLvlLbl val="0"/>
      </c:catAx>
      <c:valAx>
        <c:axId val="122661120"/>
        <c:scaling>
          <c:orientation val="minMax"/>
        </c:scaling>
        <c:delete val="1"/>
        <c:axPos val="l"/>
        <c:numFmt formatCode="#,##0" sourceLinked="1"/>
        <c:majorTickMark val="none"/>
        <c:minorTickMark val="none"/>
        <c:tickLblPos val="none"/>
        <c:crossAx val="108275584"/>
        <c:crosses val="autoZero"/>
        <c:crossBetween val="between"/>
      </c:valAx>
    </c:plotArea>
    <c:legend>
      <c:legendPos val="b"/>
      <c:layout>
        <c:manualLayout>
          <c:xMode val="edge"/>
          <c:yMode val="edge"/>
          <c:x val="4.1107477320447124E-2"/>
          <c:y val="0.89769541002496644"/>
          <c:w val="0.90889247599939871"/>
          <c:h val="7.7914346072594579E-2"/>
        </c:manualLayou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view3D>
      <c:rotX val="0"/>
      <c:rotY val="0"/>
      <c:rAngAx val="1"/>
    </c:view3D>
    <c:floor>
      <c:thickness val="0"/>
    </c:floor>
    <c:sideWall>
      <c:thickness val="0"/>
    </c:sideWall>
    <c:backWall>
      <c:thickness val="0"/>
    </c:backWall>
    <c:plotArea>
      <c:layout/>
      <c:bar3DChart>
        <c:barDir val="col"/>
        <c:grouping val="clustered"/>
        <c:varyColors val="0"/>
        <c:ser>
          <c:idx val="0"/>
          <c:order val="0"/>
          <c:tx>
            <c:strRef>
              <c:f>Sayfa1!$B$24</c:f>
              <c:strCache>
                <c:ptCount val="1"/>
                <c:pt idx="0">
                  <c:v>2007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Sayfa1!$A$25</c:f>
              <c:strCache>
                <c:ptCount val="1"/>
                <c:pt idx="0">
                  <c:v>Ödünç sayısı</c:v>
                </c:pt>
              </c:strCache>
            </c:strRef>
          </c:cat>
          <c:val>
            <c:numRef>
              <c:f>Sayfa1!$B$25</c:f>
              <c:numCache>
                <c:formatCode>#,##0</c:formatCode>
                <c:ptCount val="1"/>
                <c:pt idx="0">
                  <c:v>3107</c:v>
                </c:pt>
              </c:numCache>
            </c:numRef>
          </c:val>
          <c:extLst>
            <c:ext xmlns:c16="http://schemas.microsoft.com/office/drawing/2014/chart" uri="{C3380CC4-5D6E-409C-BE32-E72D297353CC}">
              <c16:uniqueId val="{00000000-833A-4C53-832E-345A01A21270}"/>
            </c:ext>
          </c:extLst>
        </c:ser>
        <c:ser>
          <c:idx val="1"/>
          <c:order val="1"/>
          <c:tx>
            <c:strRef>
              <c:f>Sayfa1!$C$24</c:f>
              <c:strCache>
                <c:ptCount val="1"/>
                <c:pt idx="0">
                  <c:v>2008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Sayfa1!$A$25</c:f>
              <c:strCache>
                <c:ptCount val="1"/>
                <c:pt idx="0">
                  <c:v>Ödünç sayısı</c:v>
                </c:pt>
              </c:strCache>
            </c:strRef>
          </c:cat>
          <c:val>
            <c:numRef>
              <c:f>Sayfa1!$C$25</c:f>
              <c:numCache>
                <c:formatCode>#,##0</c:formatCode>
                <c:ptCount val="1"/>
                <c:pt idx="0">
                  <c:v>15436</c:v>
                </c:pt>
              </c:numCache>
            </c:numRef>
          </c:val>
          <c:extLst>
            <c:ext xmlns:c16="http://schemas.microsoft.com/office/drawing/2014/chart" uri="{C3380CC4-5D6E-409C-BE32-E72D297353CC}">
              <c16:uniqueId val="{00000001-833A-4C53-832E-345A01A21270}"/>
            </c:ext>
          </c:extLst>
        </c:ser>
        <c:ser>
          <c:idx val="2"/>
          <c:order val="2"/>
          <c:tx>
            <c:strRef>
              <c:f>Sayfa1!$D$24</c:f>
              <c:strCache>
                <c:ptCount val="1"/>
                <c:pt idx="0">
                  <c:v>2009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Sayfa1!$A$25</c:f>
              <c:strCache>
                <c:ptCount val="1"/>
                <c:pt idx="0">
                  <c:v>Ödünç sayısı</c:v>
                </c:pt>
              </c:strCache>
            </c:strRef>
          </c:cat>
          <c:val>
            <c:numRef>
              <c:f>Sayfa1!$D$25</c:f>
              <c:numCache>
                <c:formatCode>#,##0</c:formatCode>
                <c:ptCount val="1"/>
                <c:pt idx="0">
                  <c:v>17767</c:v>
                </c:pt>
              </c:numCache>
            </c:numRef>
          </c:val>
          <c:extLst>
            <c:ext xmlns:c16="http://schemas.microsoft.com/office/drawing/2014/chart" uri="{C3380CC4-5D6E-409C-BE32-E72D297353CC}">
              <c16:uniqueId val="{00000002-833A-4C53-832E-345A01A21270}"/>
            </c:ext>
          </c:extLst>
        </c:ser>
        <c:ser>
          <c:idx val="3"/>
          <c:order val="3"/>
          <c:tx>
            <c:strRef>
              <c:f>Sayfa1!$E$24</c:f>
              <c:strCache>
                <c:ptCount val="1"/>
                <c:pt idx="0">
                  <c:v>2010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Sayfa1!$A$25</c:f>
              <c:strCache>
                <c:ptCount val="1"/>
                <c:pt idx="0">
                  <c:v>Ödünç sayısı</c:v>
                </c:pt>
              </c:strCache>
            </c:strRef>
          </c:cat>
          <c:val>
            <c:numRef>
              <c:f>Sayfa1!$E$25</c:f>
              <c:numCache>
                <c:formatCode>#,##0</c:formatCode>
                <c:ptCount val="1"/>
                <c:pt idx="0">
                  <c:v>31506</c:v>
                </c:pt>
              </c:numCache>
            </c:numRef>
          </c:val>
          <c:extLst>
            <c:ext xmlns:c16="http://schemas.microsoft.com/office/drawing/2014/chart" uri="{C3380CC4-5D6E-409C-BE32-E72D297353CC}">
              <c16:uniqueId val="{00000003-833A-4C53-832E-345A01A21270}"/>
            </c:ext>
          </c:extLst>
        </c:ser>
        <c:ser>
          <c:idx val="4"/>
          <c:order val="4"/>
          <c:tx>
            <c:strRef>
              <c:f>Sayfa1!$F$24</c:f>
              <c:strCache>
                <c:ptCount val="1"/>
                <c:pt idx="0">
                  <c:v>2011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Sayfa1!$A$25</c:f>
              <c:strCache>
                <c:ptCount val="1"/>
                <c:pt idx="0">
                  <c:v>Ödünç sayısı</c:v>
                </c:pt>
              </c:strCache>
            </c:strRef>
          </c:cat>
          <c:val>
            <c:numRef>
              <c:f>Sayfa1!$F$25</c:f>
              <c:numCache>
                <c:formatCode>#,##0</c:formatCode>
                <c:ptCount val="1"/>
                <c:pt idx="0">
                  <c:v>39157</c:v>
                </c:pt>
              </c:numCache>
            </c:numRef>
          </c:val>
          <c:extLst>
            <c:ext xmlns:c16="http://schemas.microsoft.com/office/drawing/2014/chart" uri="{C3380CC4-5D6E-409C-BE32-E72D297353CC}">
              <c16:uniqueId val="{00000004-833A-4C53-832E-345A01A21270}"/>
            </c:ext>
          </c:extLst>
        </c:ser>
        <c:ser>
          <c:idx val="5"/>
          <c:order val="5"/>
          <c:tx>
            <c:strRef>
              <c:f>Sayfa1!$G$24</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Sayfa1!$A$25</c:f>
              <c:strCache>
                <c:ptCount val="1"/>
                <c:pt idx="0">
                  <c:v>Ödünç sayısı</c:v>
                </c:pt>
              </c:strCache>
            </c:strRef>
          </c:cat>
          <c:val>
            <c:numRef>
              <c:f>Sayfa1!$G$25</c:f>
              <c:numCache>
                <c:formatCode>#,##0</c:formatCode>
                <c:ptCount val="1"/>
                <c:pt idx="0">
                  <c:v>49029</c:v>
                </c:pt>
              </c:numCache>
            </c:numRef>
          </c:val>
          <c:extLst>
            <c:ext xmlns:c16="http://schemas.microsoft.com/office/drawing/2014/chart" uri="{C3380CC4-5D6E-409C-BE32-E72D297353CC}">
              <c16:uniqueId val="{00000005-833A-4C53-832E-345A01A21270}"/>
            </c:ext>
          </c:extLst>
        </c:ser>
        <c:ser>
          <c:idx val="6"/>
          <c:order val="6"/>
          <c:tx>
            <c:strRef>
              <c:f>Sayfa1!$H$24</c:f>
              <c:strCache>
                <c:ptCount val="1"/>
                <c:pt idx="0">
                  <c:v>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Sayfa1!$A$25</c:f>
              <c:strCache>
                <c:ptCount val="1"/>
                <c:pt idx="0">
                  <c:v>Ödünç sayısı</c:v>
                </c:pt>
              </c:strCache>
            </c:strRef>
          </c:cat>
          <c:val>
            <c:numRef>
              <c:f>Sayfa1!$H$25</c:f>
              <c:numCache>
                <c:formatCode>#,##0</c:formatCode>
                <c:ptCount val="1"/>
                <c:pt idx="0">
                  <c:v>42539</c:v>
                </c:pt>
              </c:numCache>
            </c:numRef>
          </c:val>
          <c:extLst>
            <c:ext xmlns:c16="http://schemas.microsoft.com/office/drawing/2014/chart" uri="{C3380CC4-5D6E-409C-BE32-E72D297353CC}">
              <c16:uniqueId val="{00000006-833A-4C53-832E-345A01A21270}"/>
            </c:ext>
          </c:extLst>
        </c:ser>
        <c:ser>
          <c:idx val="7"/>
          <c:order val="7"/>
          <c:tx>
            <c:strRef>
              <c:f>Sayfa1!$I$24</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Sayfa1!$A$25</c:f>
              <c:strCache>
                <c:ptCount val="1"/>
                <c:pt idx="0">
                  <c:v>Ödünç sayısı</c:v>
                </c:pt>
              </c:strCache>
            </c:strRef>
          </c:cat>
          <c:val>
            <c:numRef>
              <c:f>Sayfa1!$I$25</c:f>
              <c:numCache>
                <c:formatCode>#,##0</c:formatCode>
                <c:ptCount val="1"/>
                <c:pt idx="0">
                  <c:v>44460</c:v>
                </c:pt>
              </c:numCache>
            </c:numRef>
          </c:val>
          <c:extLst>
            <c:ext xmlns:c16="http://schemas.microsoft.com/office/drawing/2014/chart" uri="{C3380CC4-5D6E-409C-BE32-E72D297353CC}">
              <c16:uniqueId val="{00000007-833A-4C53-832E-345A01A21270}"/>
            </c:ext>
          </c:extLst>
        </c:ser>
        <c:ser>
          <c:idx val="8"/>
          <c:order val="8"/>
          <c:tx>
            <c:strRef>
              <c:f>Sayfa1!$J$24</c:f>
              <c:strCache>
                <c:ptCount val="1"/>
                <c:pt idx="0">
                  <c:v>2015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Sayfa1!$A$25</c:f>
              <c:strCache>
                <c:ptCount val="1"/>
                <c:pt idx="0">
                  <c:v>Ödünç sayısı</c:v>
                </c:pt>
              </c:strCache>
            </c:strRef>
          </c:cat>
          <c:val>
            <c:numRef>
              <c:f>Sayfa1!$J$25</c:f>
              <c:numCache>
                <c:formatCode>#,##0</c:formatCode>
                <c:ptCount val="1"/>
                <c:pt idx="0">
                  <c:v>47795</c:v>
                </c:pt>
              </c:numCache>
            </c:numRef>
          </c:val>
          <c:extLst>
            <c:ext xmlns:c16="http://schemas.microsoft.com/office/drawing/2014/chart" uri="{C3380CC4-5D6E-409C-BE32-E72D297353CC}">
              <c16:uniqueId val="{00000008-833A-4C53-832E-345A01A21270}"/>
            </c:ext>
          </c:extLst>
        </c:ser>
        <c:ser>
          <c:idx val="9"/>
          <c:order val="9"/>
          <c:tx>
            <c:strRef>
              <c:f>Sayfa1!$K$24</c:f>
              <c:strCache>
                <c:ptCount val="1"/>
                <c:pt idx="0">
                  <c:v>2016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Sayfa1!$A$25</c:f>
              <c:strCache>
                <c:ptCount val="1"/>
                <c:pt idx="0">
                  <c:v>Ödünç sayısı</c:v>
                </c:pt>
              </c:strCache>
            </c:strRef>
          </c:cat>
          <c:val>
            <c:numRef>
              <c:f>Sayfa1!$K$25</c:f>
              <c:numCache>
                <c:formatCode>#,##0</c:formatCode>
                <c:ptCount val="1"/>
                <c:pt idx="0">
                  <c:v>49060</c:v>
                </c:pt>
              </c:numCache>
            </c:numRef>
          </c:val>
          <c:extLst>
            <c:ext xmlns:c16="http://schemas.microsoft.com/office/drawing/2014/chart" uri="{C3380CC4-5D6E-409C-BE32-E72D297353CC}">
              <c16:uniqueId val="{00000009-833A-4C53-832E-345A01A21270}"/>
            </c:ext>
          </c:extLst>
        </c:ser>
        <c:ser>
          <c:idx val="10"/>
          <c:order val="10"/>
          <c:tx>
            <c:strRef>
              <c:f>Sayfa1!$L$24</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Sayfa1!$A$25</c:f>
              <c:strCache>
                <c:ptCount val="1"/>
                <c:pt idx="0">
                  <c:v>Ödünç sayısı</c:v>
                </c:pt>
              </c:strCache>
            </c:strRef>
          </c:cat>
          <c:val>
            <c:numRef>
              <c:f>Sayfa1!$L$25</c:f>
              <c:numCache>
                <c:formatCode>#,##0</c:formatCode>
                <c:ptCount val="1"/>
                <c:pt idx="0">
                  <c:v>49580</c:v>
                </c:pt>
              </c:numCache>
            </c:numRef>
          </c:val>
          <c:extLst>
            <c:ext xmlns:c16="http://schemas.microsoft.com/office/drawing/2014/chart" uri="{C3380CC4-5D6E-409C-BE32-E72D297353CC}">
              <c16:uniqueId val="{0000000A-833A-4C53-832E-345A01A21270}"/>
            </c:ext>
          </c:extLst>
        </c:ser>
        <c:ser>
          <c:idx val="11"/>
          <c:order val="11"/>
          <c:tx>
            <c:strRef>
              <c:f>Sayfa1!$M$24</c:f>
              <c:strCache>
                <c:ptCount val="1"/>
                <c:pt idx="0">
                  <c:v>2018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Sayfa1!$A$25</c:f>
              <c:strCache>
                <c:ptCount val="1"/>
                <c:pt idx="0">
                  <c:v>Ödünç sayısı</c:v>
                </c:pt>
              </c:strCache>
            </c:strRef>
          </c:cat>
          <c:val>
            <c:numRef>
              <c:f>Sayfa1!$M$25</c:f>
              <c:numCache>
                <c:formatCode>#,##0</c:formatCode>
                <c:ptCount val="1"/>
                <c:pt idx="0">
                  <c:v>40118</c:v>
                </c:pt>
              </c:numCache>
            </c:numRef>
          </c:val>
          <c:extLst>
            <c:ext xmlns:c16="http://schemas.microsoft.com/office/drawing/2014/chart" uri="{C3380CC4-5D6E-409C-BE32-E72D297353CC}">
              <c16:uniqueId val="{0000000B-833A-4C53-832E-345A01A21270}"/>
            </c:ext>
          </c:extLst>
        </c:ser>
        <c:ser>
          <c:idx val="12"/>
          <c:order val="12"/>
          <c:tx>
            <c:strRef>
              <c:f>Sayfa1!$N$24</c:f>
              <c:strCache>
                <c:ptCount val="1"/>
                <c:pt idx="0">
                  <c:v>2019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Sayfa1!$A$25</c:f>
              <c:strCache>
                <c:ptCount val="1"/>
                <c:pt idx="0">
                  <c:v>Ödünç sayısı</c:v>
                </c:pt>
              </c:strCache>
            </c:strRef>
          </c:cat>
          <c:val>
            <c:numRef>
              <c:f>Sayfa1!$N$25</c:f>
              <c:numCache>
                <c:formatCode>#,##0</c:formatCode>
                <c:ptCount val="1"/>
                <c:pt idx="0">
                  <c:v>23659</c:v>
                </c:pt>
              </c:numCache>
            </c:numRef>
          </c:val>
          <c:extLst>
            <c:ext xmlns:c16="http://schemas.microsoft.com/office/drawing/2014/chart" uri="{C3380CC4-5D6E-409C-BE32-E72D297353CC}">
              <c16:uniqueId val="{0000000C-833A-4C53-832E-345A01A21270}"/>
            </c:ext>
          </c:extLst>
        </c:ser>
        <c:ser>
          <c:idx val="13"/>
          <c:order val="13"/>
          <c:tx>
            <c:strRef>
              <c:f>Sayfa1!$O$24</c:f>
              <c:strCache>
                <c:ptCount val="1"/>
                <c:pt idx="0">
                  <c:v>2020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Sayfa1!$A$25</c:f>
              <c:strCache>
                <c:ptCount val="1"/>
                <c:pt idx="0">
                  <c:v>Ödünç sayısı</c:v>
                </c:pt>
              </c:strCache>
            </c:strRef>
          </c:cat>
          <c:val>
            <c:numRef>
              <c:f>Sayfa1!$O$25</c:f>
              <c:numCache>
                <c:formatCode>#,##0</c:formatCode>
                <c:ptCount val="1"/>
                <c:pt idx="0">
                  <c:v>8154</c:v>
                </c:pt>
              </c:numCache>
            </c:numRef>
          </c:val>
          <c:extLst>
            <c:ext xmlns:c16="http://schemas.microsoft.com/office/drawing/2014/chart" uri="{C3380CC4-5D6E-409C-BE32-E72D297353CC}">
              <c16:uniqueId val="{0000000D-833A-4C53-832E-345A01A21270}"/>
            </c:ext>
          </c:extLst>
        </c:ser>
        <c:ser>
          <c:idx val="14"/>
          <c:order val="14"/>
          <c:tx>
            <c:strRef>
              <c:f>Sayfa1!$P$24</c:f>
              <c:strCache>
                <c:ptCount val="1"/>
                <c:pt idx="0">
                  <c:v>2021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Sayfa1!$A$25</c:f>
              <c:strCache>
                <c:ptCount val="1"/>
                <c:pt idx="0">
                  <c:v>Ödünç sayısı</c:v>
                </c:pt>
              </c:strCache>
            </c:strRef>
          </c:cat>
          <c:val>
            <c:numRef>
              <c:f>Sayfa1!$P$25</c:f>
              <c:numCache>
                <c:formatCode>#,##0</c:formatCode>
                <c:ptCount val="1"/>
                <c:pt idx="0">
                  <c:v>8729</c:v>
                </c:pt>
              </c:numCache>
            </c:numRef>
          </c:val>
          <c:extLst>
            <c:ext xmlns:c16="http://schemas.microsoft.com/office/drawing/2014/chart" uri="{C3380CC4-5D6E-409C-BE32-E72D297353CC}">
              <c16:uniqueId val="{0000000E-833A-4C53-832E-345A01A21270}"/>
            </c:ext>
          </c:extLst>
        </c:ser>
        <c:dLbls>
          <c:showLegendKey val="0"/>
          <c:showVal val="1"/>
          <c:showCatName val="0"/>
          <c:showSerName val="0"/>
          <c:showPercent val="0"/>
          <c:showBubbleSize val="0"/>
        </c:dLbls>
        <c:gapWidth val="75"/>
        <c:shape val="cylinder"/>
        <c:axId val="75734400"/>
        <c:axId val="75748480"/>
        <c:axId val="0"/>
      </c:bar3DChart>
      <c:catAx>
        <c:axId val="75734400"/>
        <c:scaling>
          <c:orientation val="minMax"/>
        </c:scaling>
        <c:delete val="1"/>
        <c:axPos val="b"/>
        <c:numFmt formatCode="General" sourceLinked="0"/>
        <c:majorTickMark val="none"/>
        <c:minorTickMark val="none"/>
        <c:tickLblPos val="none"/>
        <c:crossAx val="75748480"/>
        <c:crosses val="autoZero"/>
        <c:auto val="1"/>
        <c:lblAlgn val="ctr"/>
        <c:lblOffset val="100"/>
        <c:noMultiLvlLbl val="0"/>
      </c:catAx>
      <c:valAx>
        <c:axId val="75748480"/>
        <c:scaling>
          <c:orientation val="minMax"/>
        </c:scaling>
        <c:delete val="1"/>
        <c:axPos val="l"/>
        <c:numFmt formatCode="#,##0" sourceLinked="1"/>
        <c:majorTickMark val="none"/>
        <c:minorTickMark val="none"/>
        <c:tickLblPos val="none"/>
        <c:crossAx val="75734400"/>
        <c:crosses val="autoZero"/>
        <c:crossBetween val="between"/>
      </c:valAx>
    </c:plotArea>
    <c:legend>
      <c:legendPos val="b"/>
      <c:layout>
        <c:manualLayout>
          <c:xMode val="edge"/>
          <c:yMode val="edge"/>
          <c:x val="3.6073415912190529E-2"/>
          <c:y val="0.88850503062117259"/>
          <c:w val="0.91394028594944399"/>
          <c:h val="8.3717191601049887E-2"/>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021519-A488-4EB2-9A5C-05631FCE9099}"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tr-TR"/>
        </a:p>
      </dgm:t>
    </dgm:pt>
    <dgm:pt modelId="{5EEC4D58-0372-424F-8321-F6765A46896E}">
      <dgm:prSet phldrT="[Metin]" custT="1"/>
      <dgm:spPr/>
      <dgm:t>
        <a:bodyPr/>
        <a:lstStyle/>
        <a:p>
          <a:endParaRPr lang="tr-TR" sz="2000" b="1" dirty="0">
            <a:latin typeface="Times New Roman" panose="02020603050405020304" pitchFamily="18" charset="0"/>
            <a:cs typeface="Times New Roman" panose="02020603050405020304" pitchFamily="18" charset="0"/>
          </a:endParaRPr>
        </a:p>
        <a:p>
          <a:r>
            <a:rPr lang="tr-TR" sz="1400" b="1" dirty="0">
              <a:latin typeface="Times New Roman" panose="02020603050405020304" pitchFamily="18" charset="0"/>
              <a:cs typeface="Times New Roman" panose="02020603050405020304" pitchFamily="18" charset="0"/>
            </a:rPr>
            <a:t>ELEKTRONİK KAYNAKLAR:                                                   </a:t>
          </a:r>
          <a:r>
            <a:rPr lang="tr-TR" sz="1400" b="1" dirty="0" smtClean="0">
              <a:latin typeface="Times New Roman" panose="02020603050405020304" pitchFamily="18" charset="0"/>
              <a:cs typeface="Times New Roman" panose="02020603050405020304" pitchFamily="18" charset="0"/>
            </a:rPr>
            <a:t>550.000,00 </a:t>
          </a:r>
          <a:r>
            <a:rPr lang="tr-TR" sz="1400" b="1" i="0" u="none" dirty="0" smtClean="0">
              <a:latin typeface="Times New Roman" panose="02020603050405020304" pitchFamily="18" charset="0"/>
              <a:cs typeface="Times New Roman" panose="02020603050405020304" pitchFamily="18" charset="0"/>
            </a:rPr>
            <a:t>TL</a:t>
          </a:r>
          <a:r>
            <a:rPr lang="tr-TR" sz="1400" b="1" i="0" u="none" dirty="0">
              <a:latin typeface="Times New Roman" panose="02020603050405020304" pitchFamily="18" charset="0"/>
              <a:cs typeface="Times New Roman" panose="02020603050405020304" pitchFamily="18" charset="0"/>
            </a:rPr>
            <a:t>.   </a:t>
          </a:r>
        </a:p>
        <a:p>
          <a:r>
            <a:rPr lang="tr-TR" sz="1400" b="1" i="0" u="none" dirty="0">
              <a:latin typeface="Times New Roman" panose="02020603050405020304" pitchFamily="18" charset="0"/>
              <a:cs typeface="Times New Roman" panose="02020603050405020304" pitchFamily="18" charset="0"/>
            </a:rPr>
            <a:t> 5</a:t>
          </a:r>
          <a:r>
            <a:rPr lang="tr-TR" sz="1400" b="1" dirty="0">
              <a:latin typeface="Times New Roman" panose="02020603050405020304" pitchFamily="18" charset="0"/>
              <a:cs typeface="Times New Roman" panose="02020603050405020304" pitchFamily="18" charset="0"/>
            </a:rPr>
            <a:t> Veritabanı</a:t>
          </a:r>
        </a:p>
        <a:p>
          <a:endParaRPr lang="tr-TR" sz="1200" dirty="0"/>
        </a:p>
      </dgm:t>
    </dgm:pt>
    <dgm:pt modelId="{F4FBD22B-9F5D-48DB-82DA-F4496DCC8AF4}" type="parTrans" cxnId="{31C23007-DF5A-4AE0-B974-1F1386854440}">
      <dgm:prSet/>
      <dgm:spPr/>
      <dgm:t>
        <a:bodyPr/>
        <a:lstStyle/>
        <a:p>
          <a:endParaRPr lang="tr-TR"/>
        </a:p>
      </dgm:t>
    </dgm:pt>
    <dgm:pt modelId="{14D247A1-8476-4A04-A8F1-9DF6C61C3C49}" type="sibTrans" cxnId="{31C23007-DF5A-4AE0-B974-1F1386854440}">
      <dgm:prSet/>
      <dgm:spPr/>
      <dgm:t>
        <a:bodyPr/>
        <a:lstStyle/>
        <a:p>
          <a:endParaRPr lang="tr-TR"/>
        </a:p>
      </dgm:t>
    </dgm:pt>
    <dgm:pt modelId="{DD74B249-604D-49C2-8600-B3BAC22FDFB3}">
      <dgm:prSet phldrT="[Metin]" custT="1"/>
      <dgm:spPr/>
      <dgm:t>
        <a:bodyPr/>
        <a:lstStyle/>
        <a:p>
          <a:endParaRPr lang="tr-TR" sz="1200" dirty="0"/>
        </a:p>
      </dgm:t>
    </dgm:pt>
    <dgm:pt modelId="{FC12F729-20B9-4B71-A89E-E54DD8525978}" type="parTrans" cxnId="{64651357-5FAA-4CC4-8F53-8A3E93288D34}">
      <dgm:prSet/>
      <dgm:spPr/>
      <dgm:t>
        <a:bodyPr/>
        <a:lstStyle/>
        <a:p>
          <a:endParaRPr lang="tr-TR"/>
        </a:p>
      </dgm:t>
    </dgm:pt>
    <dgm:pt modelId="{246D3125-60D2-4E25-A9A5-A9585FF64E95}" type="sibTrans" cxnId="{64651357-5FAA-4CC4-8F53-8A3E93288D34}">
      <dgm:prSet/>
      <dgm:spPr/>
      <dgm:t>
        <a:bodyPr/>
        <a:lstStyle/>
        <a:p>
          <a:endParaRPr lang="tr-TR"/>
        </a:p>
      </dgm:t>
    </dgm:pt>
    <dgm:pt modelId="{863BD8A6-BA35-48A8-B88C-CF3FF9A44E24}">
      <dgm:prSet phldrT="[Metin]" custT="1"/>
      <dgm:spPr/>
      <dgm:t>
        <a:bodyPr/>
        <a:lstStyle/>
        <a:p>
          <a:endParaRPr lang="tr-TR" sz="1200" dirty="0"/>
        </a:p>
      </dgm:t>
    </dgm:pt>
    <dgm:pt modelId="{88F41432-7446-4974-BAEB-C85E03756085}" type="parTrans" cxnId="{797F7628-468C-4A33-B632-DB9A7D4BDC25}">
      <dgm:prSet/>
      <dgm:spPr/>
      <dgm:t>
        <a:bodyPr/>
        <a:lstStyle/>
        <a:p>
          <a:endParaRPr lang="tr-TR"/>
        </a:p>
      </dgm:t>
    </dgm:pt>
    <dgm:pt modelId="{8B227B45-3814-4D80-94BE-4130CBD53E05}" type="sibTrans" cxnId="{797F7628-468C-4A33-B632-DB9A7D4BDC25}">
      <dgm:prSet/>
      <dgm:spPr/>
      <dgm:t>
        <a:bodyPr/>
        <a:lstStyle/>
        <a:p>
          <a:endParaRPr lang="tr-TR"/>
        </a:p>
      </dgm:t>
    </dgm:pt>
    <dgm:pt modelId="{C738C62B-845C-4736-8324-1A224B79EBB5}">
      <dgm:prSet phldrT="[Metin]" custT="1"/>
      <dgm:spPr/>
      <dgm:t>
        <a:bodyPr/>
        <a:lstStyle/>
        <a:p>
          <a:pPr algn="l"/>
          <a:r>
            <a:rPr lang="tr-TR" sz="1400" b="1" dirty="0" smtClean="0">
              <a:latin typeface="Times New Roman" panose="02020603050405020304" pitchFamily="18" charset="0"/>
              <a:cs typeface="Times New Roman" panose="02020603050405020304" pitchFamily="18" charset="0"/>
            </a:rPr>
            <a:t>2021 </a:t>
          </a:r>
          <a:r>
            <a:rPr lang="tr-TR" sz="1400" b="1" dirty="0">
              <a:latin typeface="Times New Roman" panose="02020603050405020304" pitchFamily="18" charset="0"/>
              <a:cs typeface="Times New Roman" panose="02020603050405020304" pitchFamily="18" charset="0"/>
            </a:rPr>
            <a:t>YILI KÜTÜPHANE BÜTÇESİ:                                            </a:t>
          </a:r>
          <a:r>
            <a:rPr lang="tr-TR" sz="1400" b="1" dirty="0" smtClean="0">
              <a:latin typeface="Times New Roman" panose="02020603050405020304" pitchFamily="18" charset="0"/>
              <a:cs typeface="Times New Roman" panose="02020603050405020304" pitchFamily="18" charset="0"/>
            </a:rPr>
            <a:t>550.000,00 </a:t>
          </a:r>
          <a:r>
            <a:rPr lang="tr-TR" sz="1400" b="1" dirty="0">
              <a:latin typeface="Times New Roman" panose="02020603050405020304" pitchFamily="18" charset="0"/>
              <a:cs typeface="Times New Roman" panose="02020603050405020304" pitchFamily="18" charset="0"/>
            </a:rPr>
            <a:t>TL.</a:t>
          </a:r>
        </a:p>
      </dgm:t>
    </dgm:pt>
    <dgm:pt modelId="{F995667A-B705-4A0C-A780-9A46C7F72C19}" type="parTrans" cxnId="{562A5670-374E-4368-B298-77319902210F}">
      <dgm:prSet/>
      <dgm:spPr/>
      <dgm:t>
        <a:bodyPr/>
        <a:lstStyle/>
        <a:p>
          <a:endParaRPr lang="tr-TR"/>
        </a:p>
      </dgm:t>
    </dgm:pt>
    <dgm:pt modelId="{FE595DE5-8AF5-4C79-8F35-1C8AF1CC9FD3}" type="sibTrans" cxnId="{562A5670-374E-4368-B298-77319902210F}">
      <dgm:prSet/>
      <dgm:spPr/>
      <dgm:t>
        <a:bodyPr/>
        <a:lstStyle/>
        <a:p>
          <a:endParaRPr lang="tr-TR"/>
        </a:p>
      </dgm:t>
    </dgm:pt>
    <dgm:pt modelId="{4BCEC07D-1414-4573-A495-F8F8F3EBE8C8}">
      <dgm:prSet phldrT="[Metin]" custT="1"/>
      <dgm:spPr/>
      <dgm:t>
        <a:bodyPr/>
        <a:lstStyle/>
        <a:p>
          <a:r>
            <a:rPr lang="tr-TR" sz="1400" b="1" dirty="0" smtClean="0">
              <a:latin typeface="Times New Roman" panose="02020603050405020304" pitchFamily="18" charset="0"/>
              <a:cs typeface="Times New Roman" panose="02020603050405020304" pitchFamily="18" charset="0"/>
            </a:rPr>
            <a:t>KALAN:                                                                                              0 </a:t>
          </a:r>
          <a:r>
            <a:rPr lang="tr-TR" sz="1400" b="1" dirty="0" smtClean="0">
              <a:solidFill>
                <a:schemeClr val="bg1"/>
              </a:solidFill>
              <a:latin typeface="Times New Roman" panose="02020603050405020304" pitchFamily="18" charset="0"/>
              <a:cs typeface="Times New Roman" panose="02020603050405020304" pitchFamily="18" charset="0"/>
            </a:rPr>
            <a:t> TL.</a:t>
          </a:r>
          <a:endParaRPr lang="tr-TR" sz="1200" dirty="0"/>
        </a:p>
      </dgm:t>
    </dgm:pt>
    <dgm:pt modelId="{DEB5B373-B664-44BC-B7B7-4D7044E05D0A}" type="parTrans" cxnId="{F54CCED2-8C3E-4FEE-81A0-01B1801E22FA}">
      <dgm:prSet/>
      <dgm:spPr/>
      <dgm:t>
        <a:bodyPr/>
        <a:lstStyle/>
        <a:p>
          <a:endParaRPr lang="tr-TR"/>
        </a:p>
      </dgm:t>
    </dgm:pt>
    <dgm:pt modelId="{E2C83F58-A65F-488F-971D-23F2BC323AE8}" type="sibTrans" cxnId="{F54CCED2-8C3E-4FEE-81A0-01B1801E22FA}">
      <dgm:prSet/>
      <dgm:spPr/>
      <dgm:t>
        <a:bodyPr/>
        <a:lstStyle/>
        <a:p>
          <a:endParaRPr lang="tr-TR"/>
        </a:p>
      </dgm:t>
    </dgm:pt>
    <dgm:pt modelId="{0D9BEB6D-63BE-41D9-943A-88BF8317815F}" type="pres">
      <dgm:prSet presAssocID="{87021519-A488-4EB2-9A5C-05631FCE9099}" presName="linear" presStyleCnt="0">
        <dgm:presLayoutVars>
          <dgm:animLvl val="lvl"/>
          <dgm:resizeHandles val="exact"/>
        </dgm:presLayoutVars>
      </dgm:prSet>
      <dgm:spPr/>
      <dgm:t>
        <a:bodyPr/>
        <a:lstStyle/>
        <a:p>
          <a:endParaRPr lang="tr-TR"/>
        </a:p>
      </dgm:t>
    </dgm:pt>
    <dgm:pt modelId="{5765FC17-E252-4947-AB3E-FC8E67ABCF07}" type="pres">
      <dgm:prSet presAssocID="{C738C62B-845C-4736-8324-1A224B79EBB5}" presName="parentText" presStyleLbl="node1" presStyleIdx="0" presStyleCnt="3" custLinFactY="18250" custLinFactNeighborX="8" custLinFactNeighborY="100000">
        <dgm:presLayoutVars>
          <dgm:chMax val="0"/>
          <dgm:bulletEnabled val="1"/>
        </dgm:presLayoutVars>
      </dgm:prSet>
      <dgm:spPr/>
      <dgm:t>
        <a:bodyPr/>
        <a:lstStyle/>
        <a:p>
          <a:endParaRPr lang="tr-TR"/>
        </a:p>
      </dgm:t>
    </dgm:pt>
    <dgm:pt modelId="{523C2E75-9429-413D-ABB9-F40A08839934}" type="pres">
      <dgm:prSet presAssocID="{FE595DE5-8AF5-4C79-8F35-1C8AF1CC9FD3}" presName="spacer" presStyleCnt="0"/>
      <dgm:spPr/>
    </dgm:pt>
    <dgm:pt modelId="{F3E72275-3368-4D76-B63C-933FA14FAA3C}" type="pres">
      <dgm:prSet presAssocID="{5EEC4D58-0372-424F-8321-F6765A46896E}" presName="parentText" presStyleLbl="node1" presStyleIdx="1" presStyleCnt="3" custLinFactNeighborX="0" custLinFactNeighborY="68607">
        <dgm:presLayoutVars>
          <dgm:chMax val="0"/>
          <dgm:bulletEnabled val="1"/>
        </dgm:presLayoutVars>
      </dgm:prSet>
      <dgm:spPr/>
      <dgm:t>
        <a:bodyPr/>
        <a:lstStyle/>
        <a:p>
          <a:endParaRPr lang="tr-TR"/>
        </a:p>
      </dgm:t>
    </dgm:pt>
    <dgm:pt modelId="{B56C71AC-5542-4618-8696-163E06768BC1}" type="pres">
      <dgm:prSet presAssocID="{5EEC4D58-0372-424F-8321-F6765A46896E}" presName="childText" presStyleLbl="revTx" presStyleIdx="0" presStyleCnt="1">
        <dgm:presLayoutVars>
          <dgm:bulletEnabled val="1"/>
        </dgm:presLayoutVars>
      </dgm:prSet>
      <dgm:spPr/>
      <dgm:t>
        <a:bodyPr/>
        <a:lstStyle/>
        <a:p>
          <a:endParaRPr lang="tr-TR"/>
        </a:p>
      </dgm:t>
    </dgm:pt>
    <dgm:pt modelId="{197D0812-BC4E-4E27-AD44-5260D962CD4A}" type="pres">
      <dgm:prSet presAssocID="{4BCEC07D-1414-4573-A495-F8F8F3EBE8C8}" presName="parentText" presStyleLbl="node1" presStyleIdx="2" presStyleCnt="3">
        <dgm:presLayoutVars>
          <dgm:chMax val="0"/>
          <dgm:bulletEnabled val="1"/>
        </dgm:presLayoutVars>
      </dgm:prSet>
      <dgm:spPr/>
      <dgm:t>
        <a:bodyPr/>
        <a:lstStyle/>
        <a:p>
          <a:endParaRPr lang="tr-TR"/>
        </a:p>
      </dgm:t>
    </dgm:pt>
  </dgm:ptLst>
  <dgm:cxnLst>
    <dgm:cxn modelId="{5D7AF3BD-B634-41E0-89F7-EC1E3D629AC2}" type="presOf" srcId="{4BCEC07D-1414-4573-A495-F8F8F3EBE8C8}" destId="{197D0812-BC4E-4E27-AD44-5260D962CD4A}" srcOrd="0" destOrd="0" presId="urn:microsoft.com/office/officeart/2005/8/layout/vList2"/>
    <dgm:cxn modelId="{446029A4-0BC9-4BCE-AF53-F6807429CE43}" type="presOf" srcId="{C738C62B-845C-4736-8324-1A224B79EBB5}" destId="{5765FC17-E252-4947-AB3E-FC8E67ABCF07}" srcOrd="0" destOrd="0" presId="urn:microsoft.com/office/officeart/2005/8/layout/vList2"/>
    <dgm:cxn modelId="{B3857A83-3944-421B-ABED-6B6DE7E46140}" type="presOf" srcId="{863BD8A6-BA35-48A8-B88C-CF3FF9A44E24}" destId="{B56C71AC-5542-4618-8696-163E06768BC1}" srcOrd="0" destOrd="0" presId="urn:microsoft.com/office/officeart/2005/8/layout/vList2"/>
    <dgm:cxn modelId="{D7177EB4-88E8-4F1B-965B-FD4E52AB7748}" type="presOf" srcId="{87021519-A488-4EB2-9A5C-05631FCE9099}" destId="{0D9BEB6D-63BE-41D9-943A-88BF8317815F}" srcOrd="0" destOrd="0" presId="urn:microsoft.com/office/officeart/2005/8/layout/vList2"/>
    <dgm:cxn modelId="{562A5670-374E-4368-B298-77319902210F}" srcId="{87021519-A488-4EB2-9A5C-05631FCE9099}" destId="{C738C62B-845C-4736-8324-1A224B79EBB5}" srcOrd="0" destOrd="0" parTransId="{F995667A-B705-4A0C-A780-9A46C7F72C19}" sibTransId="{FE595DE5-8AF5-4C79-8F35-1C8AF1CC9FD3}"/>
    <dgm:cxn modelId="{72B7B5B7-4F99-4AAA-BCCC-E6D4A0F11E16}" type="presOf" srcId="{DD74B249-604D-49C2-8600-B3BAC22FDFB3}" destId="{B56C71AC-5542-4618-8696-163E06768BC1}" srcOrd="0" destOrd="1" presId="urn:microsoft.com/office/officeart/2005/8/layout/vList2"/>
    <dgm:cxn modelId="{797F7628-468C-4A33-B632-DB9A7D4BDC25}" srcId="{5EEC4D58-0372-424F-8321-F6765A46896E}" destId="{863BD8A6-BA35-48A8-B88C-CF3FF9A44E24}" srcOrd="0" destOrd="0" parTransId="{88F41432-7446-4974-BAEB-C85E03756085}" sibTransId="{8B227B45-3814-4D80-94BE-4130CBD53E05}"/>
    <dgm:cxn modelId="{F54CCED2-8C3E-4FEE-81A0-01B1801E22FA}" srcId="{87021519-A488-4EB2-9A5C-05631FCE9099}" destId="{4BCEC07D-1414-4573-A495-F8F8F3EBE8C8}" srcOrd="2" destOrd="0" parTransId="{DEB5B373-B664-44BC-B7B7-4D7044E05D0A}" sibTransId="{E2C83F58-A65F-488F-971D-23F2BC323AE8}"/>
    <dgm:cxn modelId="{596AB049-99AC-41C1-9DB4-5D8023FD45A2}" type="presOf" srcId="{5EEC4D58-0372-424F-8321-F6765A46896E}" destId="{F3E72275-3368-4D76-B63C-933FA14FAA3C}" srcOrd="0" destOrd="0" presId="urn:microsoft.com/office/officeart/2005/8/layout/vList2"/>
    <dgm:cxn modelId="{31C23007-DF5A-4AE0-B974-1F1386854440}" srcId="{87021519-A488-4EB2-9A5C-05631FCE9099}" destId="{5EEC4D58-0372-424F-8321-F6765A46896E}" srcOrd="1" destOrd="0" parTransId="{F4FBD22B-9F5D-48DB-82DA-F4496DCC8AF4}" sibTransId="{14D247A1-8476-4A04-A8F1-9DF6C61C3C49}"/>
    <dgm:cxn modelId="{64651357-5FAA-4CC4-8F53-8A3E93288D34}" srcId="{5EEC4D58-0372-424F-8321-F6765A46896E}" destId="{DD74B249-604D-49C2-8600-B3BAC22FDFB3}" srcOrd="1" destOrd="0" parTransId="{FC12F729-20B9-4B71-A89E-E54DD8525978}" sibTransId="{246D3125-60D2-4E25-A9A5-A9585FF64E95}"/>
    <dgm:cxn modelId="{6069511D-B523-4DE8-A28A-2A02CB7C2CF2}" type="presParOf" srcId="{0D9BEB6D-63BE-41D9-943A-88BF8317815F}" destId="{5765FC17-E252-4947-AB3E-FC8E67ABCF07}" srcOrd="0" destOrd="0" presId="urn:microsoft.com/office/officeart/2005/8/layout/vList2"/>
    <dgm:cxn modelId="{37CD6A29-5F4E-4FCB-86F2-6C50B35821FC}" type="presParOf" srcId="{0D9BEB6D-63BE-41D9-943A-88BF8317815F}" destId="{523C2E75-9429-413D-ABB9-F40A08839934}" srcOrd="1" destOrd="0" presId="urn:microsoft.com/office/officeart/2005/8/layout/vList2"/>
    <dgm:cxn modelId="{6B724A95-09AB-4591-B19D-8CEC40CCC02C}" type="presParOf" srcId="{0D9BEB6D-63BE-41D9-943A-88BF8317815F}" destId="{F3E72275-3368-4D76-B63C-933FA14FAA3C}" srcOrd="2" destOrd="0" presId="urn:microsoft.com/office/officeart/2005/8/layout/vList2"/>
    <dgm:cxn modelId="{12C2BA56-700F-4147-9831-0F76A5891274}" type="presParOf" srcId="{0D9BEB6D-63BE-41D9-943A-88BF8317815F}" destId="{B56C71AC-5542-4618-8696-163E06768BC1}" srcOrd="3" destOrd="0" presId="urn:microsoft.com/office/officeart/2005/8/layout/vList2"/>
    <dgm:cxn modelId="{770FCA48-BB3A-458D-ADFE-E2FCB2A6F9E2}" type="presParOf" srcId="{0D9BEB6D-63BE-41D9-943A-88BF8317815F}" destId="{197D0812-BC4E-4E27-AD44-5260D962CD4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5FC17-E252-4947-AB3E-FC8E67ABCF07}">
      <dsp:nvSpPr>
        <dsp:cNvPr id="0" name=""/>
        <dsp:cNvSpPr/>
      </dsp:nvSpPr>
      <dsp:spPr>
        <a:xfrm>
          <a:off x="0" y="178064"/>
          <a:ext cx="8579196" cy="90888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kern="1200" dirty="0" smtClean="0">
              <a:latin typeface="Times New Roman" panose="02020603050405020304" pitchFamily="18" charset="0"/>
              <a:cs typeface="Times New Roman" panose="02020603050405020304" pitchFamily="18" charset="0"/>
            </a:rPr>
            <a:t>2021 </a:t>
          </a:r>
          <a:r>
            <a:rPr lang="tr-TR" sz="1400" b="1" kern="1200" dirty="0">
              <a:latin typeface="Times New Roman" panose="02020603050405020304" pitchFamily="18" charset="0"/>
              <a:cs typeface="Times New Roman" panose="02020603050405020304" pitchFamily="18" charset="0"/>
            </a:rPr>
            <a:t>YILI KÜTÜPHANE BÜTÇESİ:                                            </a:t>
          </a:r>
          <a:r>
            <a:rPr lang="tr-TR" sz="1400" b="1" kern="1200" dirty="0" smtClean="0">
              <a:latin typeface="Times New Roman" panose="02020603050405020304" pitchFamily="18" charset="0"/>
              <a:cs typeface="Times New Roman" panose="02020603050405020304" pitchFamily="18" charset="0"/>
            </a:rPr>
            <a:t>550.000,00 </a:t>
          </a:r>
          <a:r>
            <a:rPr lang="tr-TR" sz="1400" b="1" kern="1200" dirty="0">
              <a:latin typeface="Times New Roman" panose="02020603050405020304" pitchFamily="18" charset="0"/>
              <a:cs typeface="Times New Roman" panose="02020603050405020304" pitchFamily="18" charset="0"/>
            </a:rPr>
            <a:t>TL.</a:t>
          </a:r>
        </a:p>
      </dsp:txBody>
      <dsp:txXfrm>
        <a:off x="44368" y="222432"/>
        <a:ext cx="8490460" cy="820153"/>
      </dsp:txXfrm>
    </dsp:sp>
    <dsp:sp modelId="{F3E72275-3368-4D76-B63C-933FA14FAA3C}">
      <dsp:nvSpPr>
        <dsp:cNvPr id="0" name=""/>
        <dsp:cNvSpPr/>
      </dsp:nvSpPr>
      <dsp:spPr>
        <a:xfrm>
          <a:off x="0" y="1164240"/>
          <a:ext cx="8579196" cy="908889"/>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endParaRPr lang="tr-TR" sz="2000" b="1" kern="1200" dirty="0">
            <a:latin typeface="Times New Roman" panose="02020603050405020304" pitchFamily="18" charset="0"/>
            <a:cs typeface="Times New Roman" panose="02020603050405020304" pitchFamily="18" charset="0"/>
          </a:endParaRPr>
        </a:p>
        <a:p>
          <a:pPr lvl="0" algn="l" defTabSz="889000">
            <a:lnSpc>
              <a:spcPct val="90000"/>
            </a:lnSpc>
            <a:spcBef>
              <a:spcPct val="0"/>
            </a:spcBef>
            <a:spcAft>
              <a:spcPct val="35000"/>
            </a:spcAft>
          </a:pPr>
          <a:r>
            <a:rPr lang="tr-TR" sz="1400" b="1" kern="1200" dirty="0">
              <a:latin typeface="Times New Roman" panose="02020603050405020304" pitchFamily="18" charset="0"/>
              <a:cs typeface="Times New Roman" panose="02020603050405020304" pitchFamily="18" charset="0"/>
            </a:rPr>
            <a:t>ELEKTRONİK KAYNAKLAR:                                                   </a:t>
          </a:r>
          <a:r>
            <a:rPr lang="tr-TR" sz="1400" b="1" kern="1200" dirty="0" smtClean="0">
              <a:latin typeface="Times New Roman" panose="02020603050405020304" pitchFamily="18" charset="0"/>
              <a:cs typeface="Times New Roman" panose="02020603050405020304" pitchFamily="18" charset="0"/>
            </a:rPr>
            <a:t>550.000,00 </a:t>
          </a:r>
          <a:r>
            <a:rPr lang="tr-TR" sz="1400" b="1" i="0" u="none" kern="1200" dirty="0" smtClean="0">
              <a:latin typeface="Times New Roman" panose="02020603050405020304" pitchFamily="18" charset="0"/>
              <a:cs typeface="Times New Roman" panose="02020603050405020304" pitchFamily="18" charset="0"/>
            </a:rPr>
            <a:t>TL</a:t>
          </a:r>
          <a:r>
            <a:rPr lang="tr-TR" sz="1400" b="1" i="0" u="none" kern="1200" dirty="0">
              <a:latin typeface="Times New Roman" panose="02020603050405020304" pitchFamily="18" charset="0"/>
              <a:cs typeface="Times New Roman" panose="02020603050405020304" pitchFamily="18" charset="0"/>
            </a:rPr>
            <a:t>.   </a:t>
          </a:r>
        </a:p>
        <a:p>
          <a:pPr lvl="0" algn="l" defTabSz="889000">
            <a:lnSpc>
              <a:spcPct val="90000"/>
            </a:lnSpc>
            <a:spcBef>
              <a:spcPct val="0"/>
            </a:spcBef>
            <a:spcAft>
              <a:spcPct val="35000"/>
            </a:spcAft>
          </a:pPr>
          <a:r>
            <a:rPr lang="tr-TR" sz="1400" b="1" i="0" u="none" kern="1200" dirty="0">
              <a:latin typeface="Times New Roman" panose="02020603050405020304" pitchFamily="18" charset="0"/>
              <a:cs typeface="Times New Roman" panose="02020603050405020304" pitchFamily="18" charset="0"/>
            </a:rPr>
            <a:t> 5</a:t>
          </a:r>
          <a:r>
            <a:rPr lang="tr-TR" sz="1400" b="1" kern="1200" dirty="0">
              <a:latin typeface="Times New Roman" panose="02020603050405020304" pitchFamily="18" charset="0"/>
              <a:cs typeface="Times New Roman" panose="02020603050405020304" pitchFamily="18" charset="0"/>
            </a:rPr>
            <a:t> Veritabanı</a:t>
          </a:r>
        </a:p>
        <a:p>
          <a:pPr lvl="0" algn="l" defTabSz="889000">
            <a:lnSpc>
              <a:spcPct val="90000"/>
            </a:lnSpc>
            <a:spcBef>
              <a:spcPct val="0"/>
            </a:spcBef>
            <a:spcAft>
              <a:spcPct val="35000"/>
            </a:spcAft>
          </a:pPr>
          <a:endParaRPr lang="tr-TR" sz="1200" kern="1200" dirty="0"/>
        </a:p>
      </dsp:txBody>
      <dsp:txXfrm>
        <a:off x="44368" y="1208608"/>
        <a:ext cx="8490460" cy="820153"/>
      </dsp:txXfrm>
    </dsp:sp>
    <dsp:sp modelId="{B56C71AC-5542-4618-8696-163E06768BC1}">
      <dsp:nvSpPr>
        <dsp:cNvPr id="0" name=""/>
        <dsp:cNvSpPr/>
      </dsp:nvSpPr>
      <dsp:spPr>
        <a:xfrm>
          <a:off x="0" y="1829970"/>
          <a:ext cx="8579196" cy="354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389"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tr-TR" sz="1200" kern="1200" dirty="0"/>
        </a:p>
        <a:p>
          <a:pPr marL="114300" lvl="1" indent="-114300" algn="l" defTabSz="533400">
            <a:lnSpc>
              <a:spcPct val="90000"/>
            </a:lnSpc>
            <a:spcBef>
              <a:spcPct val="0"/>
            </a:spcBef>
            <a:spcAft>
              <a:spcPct val="20000"/>
            </a:spcAft>
            <a:buChar char="••"/>
          </a:pPr>
          <a:endParaRPr lang="tr-TR" sz="1200" kern="1200" dirty="0"/>
        </a:p>
      </dsp:txBody>
      <dsp:txXfrm>
        <a:off x="0" y="1829970"/>
        <a:ext cx="8579196" cy="354424"/>
      </dsp:txXfrm>
    </dsp:sp>
    <dsp:sp modelId="{197D0812-BC4E-4E27-AD44-5260D962CD4A}">
      <dsp:nvSpPr>
        <dsp:cNvPr id="0" name=""/>
        <dsp:cNvSpPr/>
      </dsp:nvSpPr>
      <dsp:spPr>
        <a:xfrm>
          <a:off x="0" y="2184394"/>
          <a:ext cx="8579196" cy="908889"/>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kern="1200" dirty="0" smtClean="0">
              <a:latin typeface="Times New Roman" panose="02020603050405020304" pitchFamily="18" charset="0"/>
              <a:cs typeface="Times New Roman" panose="02020603050405020304" pitchFamily="18" charset="0"/>
            </a:rPr>
            <a:t>KALAN:                                                                                              0 </a:t>
          </a:r>
          <a:r>
            <a:rPr lang="tr-TR" sz="1400" b="1" kern="1200" dirty="0" smtClean="0">
              <a:solidFill>
                <a:schemeClr val="bg1"/>
              </a:solidFill>
              <a:latin typeface="Times New Roman" panose="02020603050405020304" pitchFamily="18" charset="0"/>
              <a:cs typeface="Times New Roman" panose="02020603050405020304" pitchFamily="18" charset="0"/>
            </a:rPr>
            <a:t> TL.</a:t>
          </a:r>
          <a:endParaRPr lang="tr-TR" sz="1200" kern="1200" dirty="0"/>
        </a:p>
      </dsp:txBody>
      <dsp:txXfrm>
        <a:off x="44368" y="2228762"/>
        <a:ext cx="8490460" cy="8201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pPr/>
              <a:t>3/8/2022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bg1"/>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accent6">
                    <a:lumMod val="50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accent6">
                    <a:lumMod val="50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accent6">
                    <a:lumMod val="50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accent6">
                    <a:lumMod val="50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accent6">
                    <a:lumMod val="50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pPr/>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pPr/>
              <a:t>3/8/2022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pPr/>
              <a:t>3/8/2022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pPr/>
              <a:t>3/8/2022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pPr/>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wmf"/></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74494" y="1597730"/>
            <a:ext cx="6247797" cy="584775"/>
          </a:xfrm>
          <a:prstGeom prst="rect">
            <a:avLst/>
          </a:prstGeom>
          <a:noFill/>
        </p:spPr>
        <p:txBody>
          <a:bodyPr wrap="square">
            <a:spAutoFit/>
          </a:bodyPr>
          <a:lstStyle/>
          <a:p>
            <a:pPr algn="ctr"/>
            <a:r>
              <a:rPr lang="tr-TR" sz="1600" b="1" dirty="0">
                <a:solidFill>
                  <a:schemeClr val="bg1"/>
                </a:solidFill>
              </a:rPr>
              <a:t>KÜTÜPHANE  VE DOKÜMANTASYON DAİRE BAŞKANLIĞI</a:t>
            </a:r>
          </a:p>
          <a:p>
            <a:pPr algn="ctr"/>
            <a:r>
              <a:rPr lang="tr-TR" sz="1600" b="1" dirty="0">
                <a:solidFill>
                  <a:schemeClr val="bg1"/>
                </a:solidFill>
              </a:rPr>
              <a:t>(</a:t>
            </a:r>
            <a:r>
              <a:rPr lang="tr-TR" sz="1600" b="1" dirty="0" smtClean="0">
                <a:solidFill>
                  <a:schemeClr val="bg1"/>
                </a:solidFill>
              </a:rPr>
              <a:t>2021 </a:t>
            </a:r>
            <a:r>
              <a:rPr lang="tr-TR" sz="1600" b="1" dirty="0">
                <a:solidFill>
                  <a:schemeClr val="bg1"/>
                </a:solidFill>
              </a:rPr>
              <a:t>FAALİYET SUNUMU)</a:t>
            </a:r>
          </a:p>
        </p:txBody>
      </p:sp>
      <p:sp>
        <p:nvSpPr>
          <p:cNvPr id="10" name="TextBox 1"/>
          <p:cNvSpPr txBox="1">
            <a:spLocks noChangeArrowheads="1"/>
          </p:cNvSpPr>
          <p:nvPr/>
        </p:nvSpPr>
        <p:spPr bwMode="auto">
          <a:xfrm>
            <a:off x="2426718" y="843558"/>
            <a:ext cx="6717282" cy="646331"/>
          </a:xfrm>
          <a:prstGeom prst="rect">
            <a:avLst/>
          </a:prstGeom>
          <a:noFill/>
          <a:ln w="9525">
            <a:noFill/>
            <a:miter lim="800000"/>
            <a:headEnd/>
            <a:tailEnd/>
          </a:ln>
        </p:spPr>
        <p:txBody>
          <a:bodyPr wrap="square">
            <a:spAutoFit/>
          </a:bodyPr>
          <a:lstStyle/>
          <a:p>
            <a:pPr algn="ctr"/>
            <a:r>
              <a:rPr lang="tr" sz="3600" b="1" dirty="0">
                <a:solidFill>
                  <a:schemeClr val="bg1"/>
                </a:solidFill>
              </a:rPr>
              <a:t>ADIYAMAN ÜNİVERSİTESİ</a:t>
            </a:r>
            <a:endParaRPr lang="en-US" altLang="ko-KR" sz="3600" b="1" dirty="0">
              <a:solidFill>
                <a:schemeClr val="bg1"/>
              </a:solidFill>
              <a:latin typeface="Arial" pitchFamily="34" charset="0"/>
              <a:ea typeface="맑은 고딕" pitchFamily="50" charset="-127"/>
              <a:cs typeface="Arial" pitchFamily="34" charset="0"/>
            </a:endParaRPr>
          </a:p>
        </p:txBody>
      </p:sp>
      <p:pic>
        <p:nvPicPr>
          <p:cNvPr id="21" name="Picture 2" descr="D:\SUNUM\yenilogo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782492"/>
            <a:ext cx="815238" cy="8152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074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smtClean="0">
                <a:effectLst>
                  <a:outerShdw blurRad="38100" dist="38100" dir="2700000" algn="tl">
                    <a:srgbClr val="000000">
                      <a:alpha val="43137"/>
                    </a:srgbClr>
                  </a:outerShdw>
                </a:effectLst>
              </a:rPr>
              <a:t>ORGANİZASYON </a:t>
            </a:r>
            <a:r>
              <a:rPr lang="tr-TR" dirty="0">
                <a:effectLst>
                  <a:outerShdw blurRad="38100" dist="38100" dir="2700000" algn="tl">
                    <a:srgbClr val="000000">
                      <a:alpha val="43137"/>
                    </a:srgbClr>
                  </a:outerShdw>
                </a:effectLst>
              </a:rPr>
              <a:t>ŞEMASI</a:t>
            </a:r>
            <a:endParaRPr lang="en-US" dirty="0"/>
          </a:p>
        </p:txBody>
      </p:sp>
      <p:sp>
        <p:nvSpPr>
          <p:cNvPr id="5" name="Content Placeholder 4"/>
          <p:cNvSpPr>
            <a:spLocks noGrp="1"/>
          </p:cNvSpPr>
          <p:nvPr>
            <p:ph idx="1"/>
          </p:nvPr>
        </p:nvSpPr>
        <p:spPr/>
        <p:txBody>
          <a:bodyPr/>
          <a:lstStyle/>
          <a:p>
            <a:r>
              <a:rPr lang="en-US" altLang="ko-KR" dirty="0">
                <a:latin typeface="Arial" pitchFamily="34" charset="0"/>
                <a:cs typeface="Arial" pitchFamily="34" charset="0"/>
              </a:rPr>
              <a:t>.</a:t>
            </a:r>
            <a:endParaRPr lang="ko-KR" altLang="en-US" dirty="0">
              <a:latin typeface="Arial" pitchFamily="34" charset="0"/>
              <a:cs typeface="Arial" pitchFamily="34" charset="0"/>
            </a:endParaRPr>
          </a:p>
        </p:txBody>
      </p:sp>
      <p:pic>
        <p:nvPicPr>
          <p:cNvPr id="4" name="Resim 3"/>
          <p:cNvPicPr>
            <a:picLocks noChangeAspect="1"/>
          </p:cNvPicPr>
          <p:nvPr/>
        </p:nvPicPr>
        <p:blipFill>
          <a:blip r:embed="rId2"/>
          <a:stretch>
            <a:fillRect/>
          </a:stretch>
        </p:blipFill>
        <p:spPr>
          <a:xfrm>
            <a:off x="2087216" y="-236562"/>
            <a:ext cx="7056784" cy="5628493"/>
          </a:xfrm>
          <a:prstGeom prst="rect">
            <a:avLst/>
          </a:prstGeom>
        </p:spPr>
      </p:pic>
    </p:spTree>
    <p:extLst>
      <p:ext uri="{BB962C8B-B14F-4D97-AF65-F5344CB8AC3E}">
        <p14:creationId xmlns:p14="http://schemas.microsoft.com/office/powerpoint/2010/main" val="4221738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effectLst>
                  <a:outerShdw blurRad="38100" dist="38100" dir="2700000" algn="tl">
                    <a:srgbClr val="000000">
                      <a:alpha val="43137"/>
                    </a:srgbClr>
                  </a:outerShdw>
                </a:effectLst>
              </a:rPr>
              <a:t>FİZİKSEL ALAN</a:t>
            </a:r>
            <a:endParaRPr lang="tr-TR" dirty="0"/>
          </a:p>
        </p:txBody>
      </p:sp>
      <p:sp>
        <p:nvSpPr>
          <p:cNvPr id="7" name="İçerik Yer Tutucusu 2"/>
          <p:cNvSpPr>
            <a:spLocks noGrp="1"/>
          </p:cNvSpPr>
          <p:nvPr>
            <p:ph idx="1"/>
          </p:nvPr>
        </p:nvSpPr>
        <p:spPr>
          <a:xfrm>
            <a:off x="251520" y="3939902"/>
            <a:ext cx="8424936" cy="432048"/>
          </a:xfrm>
        </p:spPr>
        <p:txBody>
          <a:bodyPr>
            <a:normAutofit fontScale="85000" lnSpcReduction="10000"/>
          </a:bodyPr>
          <a:lstStyle/>
          <a:p>
            <a:r>
              <a:rPr lang="tr-TR" dirty="0">
                <a:latin typeface="Times New Roman" panose="02020603050405020304" pitchFamily="18" charset="0"/>
                <a:cs typeface="Times New Roman" panose="02020603050405020304" pitchFamily="18" charset="0"/>
              </a:rPr>
              <a:t>Ayrıca Kütüphanemizden bağımsız 125 kapasiteli bir okuma salonumuz bulunmaktadır. </a:t>
            </a:r>
          </a:p>
          <a:p>
            <a:endParaRPr lang="tr-TR" dirty="0"/>
          </a:p>
        </p:txBody>
      </p:sp>
      <p:graphicFrame>
        <p:nvGraphicFramePr>
          <p:cNvPr id="6" name="10 İçerik Yer Tutucusu"/>
          <p:cNvGraphicFramePr>
            <a:graphicFrameLocks/>
          </p:cNvGraphicFramePr>
          <p:nvPr>
            <p:extLst>
              <p:ext uri="{D42A27DB-BD31-4B8C-83A1-F6EECF244321}">
                <p14:modId xmlns:p14="http://schemas.microsoft.com/office/powerpoint/2010/main" val="3291389132"/>
              </p:ext>
            </p:extLst>
          </p:nvPr>
        </p:nvGraphicFramePr>
        <p:xfrm>
          <a:off x="251520" y="1419622"/>
          <a:ext cx="8568952" cy="2047259"/>
        </p:xfrm>
        <a:graphic>
          <a:graphicData uri="http://schemas.openxmlformats.org/drawingml/2006/table">
            <a:tbl>
              <a:tblPr firstRow="1" bandRow="1">
                <a:tableStyleId>{0505E3EF-67EA-436B-97B2-0124C06EBD24}</a:tableStyleId>
              </a:tblPr>
              <a:tblGrid>
                <a:gridCol w="1275258">
                  <a:extLst>
                    <a:ext uri="{9D8B030D-6E8A-4147-A177-3AD203B41FA5}">
                      <a16:colId xmlns:a16="http://schemas.microsoft.com/office/drawing/2014/main" val="20000"/>
                    </a:ext>
                  </a:extLst>
                </a:gridCol>
                <a:gridCol w="4712912">
                  <a:extLst>
                    <a:ext uri="{9D8B030D-6E8A-4147-A177-3AD203B41FA5}">
                      <a16:colId xmlns:a16="http://schemas.microsoft.com/office/drawing/2014/main" val="20001"/>
                    </a:ext>
                  </a:extLst>
                </a:gridCol>
                <a:gridCol w="2580782">
                  <a:extLst>
                    <a:ext uri="{9D8B030D-6E8A-4147-A177-3AD203B41FA5}">
                      <a16:colId xmlns:a16="http://schemas.microsoft.com/office/drawing/2014/main" val="20002"/>
                    </a:ext>
                  </a:extLst>
                </a:gridCol>
              </a:tblGrid>
              <a:tr h="540688">
                <a:tc>
                  <a:txBody>
                    <a:bodyPr/>
                    <a:lstStyle>
                      <a:lvl1pPr marL="0" algn="l" rtl="0" eaLnBrk="1" latinLnBrk="0" hangingPunct="1">
                        <a:defRPr kumimoji="0" b="1" kern="1200">
                          <a:solidFill>
                            <a:schemeClr val="tx1"/>
                          </a:solidFill>
                          <a:latin typeface="Verdana"/>
                          <a:ea typeface=""/>
                          <a:cs typeface=""/>
                        </a:defRPr>
                      </a:lvl1pPr>
                      <a:lvl2pPr marL="457200" algn="l" rtl="0" eaLnBrk="1" latinLnBrk="0" hangingPunct="1">
                        <a:defRPr kumimoji="0" b="1" kern="1200">
                          <a:solidFill>
                            <a:schemeClr val="tx1"/>
                          </a:solidFill>
                          <a:latin typeface="Verdana"/>
                          <a:ea typeface=""/>
                          <a:cs typeface=""/>
                        </a:defRPr>
                      </a:lvl2pPr>
                      <a:lvl3pPr marL="914400" algn="l" rtl="0" eaLnBrk="1" latinLnBrk="0" hangingPunct="1">
                        <a:defRPr kumimoji="0" b="1" kern="1200">
                          <a:solidFill>
                            <a:schemeClr val="tx1"/>
                          </a:solidFill>
                          <a:latin typeface="Verdana"/>
                          <a:ea typeface=""/>
                          <a:cs typeface=""/>
                        </a:defRPr>
                      </a:lvl3pPr>
                      <a:lvl4pPr marL="1371600" algn="l" rtl="0" eaLnBrk="1" latinLnBrk="0" hangingPunct="1">
                        <a:defRPr kumimoji="0" b="1" kern="1200">
                          <a:solidFill>
                            <a:schemeClr val="tx1"/>
                          </a:solidFill>
                          <a:latin typeface="Verdana"/>
                          <a:ea typeface=""/>
                          <a:cs typeface=""/>
                        </a:defRPr>
                      </a:lvl4pPr>
                      <a:lvl5pPr marL="1828800" algn="l" rtl="0" eaLnBrk="1" latinLnBrk="0" hangingPunct="1">
                        <a:defRPr kumimoji="0" b="1" kern="1200">
                          <a:solidFill>
                            <a:schemeClr val="tx1"/>
                          </a:solidFill>
                          <a:latin typeface="Verdana"/>
                          <a:ea typeface=""/>
                          <a:cs typeface=""/>
                        </a:defRPr>
                      </a:lvl5pPr>
                      <a:lvl6pPr marL="2286000" algn="l" rtl="0" eaLnBrk="1" latinLnBrk="0" hangingPunct="1">
                        <a:defRPr kumimoji="0" b="1" kern="1200">
                          <a:solidFill>
                            <a:schemeClr val="tx1"/>
                          </a:solidFill>
                          <a:latin typeface="Verdana"/>
                          <a:ea typeface=""/>
                          <a:cs typeface=""/>
                        </a:defRPr>
                      </a:lvl6pPr>
                      <a:lvl7pPr marL="2743200" algn="l" rtl="0" eaLnBrk="1" latinLnBrk="0" hangingPunct="1">
                        <a:defRPr kumimoji="0" b="1" kern="1200">
                          <a:solidFill>
                            <a:schemeClr val="tx1"/>
                          </a:solidFill>
                          <a:latin typeface="Verdana"/>
                          <a:ea typeface=""/>
                          <a:cs typeface=""/>
                        </a:defRPr>
                      </a:lvl7pPr>
                      <a:lvl8pPr marL="3200400" algn="l" rtl="0" eaLnBrk="1" latinLnBrk="0" hangingPunct="1">
                        <a:defRPr kumimoji="0" b="1" kern="1200">
                          <a:solidFill>
                            <a:schemeClr val="tx1"/>
                          </a:solidFill>
                          <a:latin typeface="Verdana"/>
                          <a:ea typeface=""/>
                          <a:cs typeface=""/>
                        </a:defRPr>
                      </a:lvl8pPr>
                      <a:lvl9pPr marL="3657600" algn="l" rtl="0" eaLnBrk="1" latinLnBrk="0" hangingPunct="1">
                        <a:defRPr kumimoji="0" b="1" kern="1200">
                          <a:solidFill>
                            <a:schemeClr val="tx1"/>
                          </a:solidFill>
                          <a:latin typeface="Verdana"/>
                          <a:ea typeface=""/>
                          <a:cs typeface=""/>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SALON</a:t>
                      </a:r>
                      <a:endParaRPr kumimoji="0" lang="tr-TR" sz="1600" b="1"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lvl1pPr marL="0" algn="l" rtl="0" eaLnBrk="1" latinLnBrk="0" hangingPunct="1">
                        <a:defRPr kumimoji="0" b="1" kern="1200">
                          <a:solidFill>
                            <a:schemeClr val="tx1"/>
                          </a:solidFill>
                          <a:latin typeface="Verdana"/>
                          <a:ea typeface=""/>
                          <a:cs typeface=""/>
                        </a:defRPr>
                      </a:lvl1pPr>
                      <a:lvl2pPr marL="457200" algn="l" rtl="0" eaLnBrk="1" latinLnBrk="0" hangingPunct="1">
                        <a:defRPr kumimoji="0" b="1" kern="1200">
                          <a:solidFill>
                            <a:schemeClr val="tx1"/>
                          </a:solidFill>
                          <a:latin typeface="Verdana"/>
                          <a:ea typeface=""/>
                          <a:cs typeface=""/>
                        </a:defRPr>
                      </a:lvl2pPr>
                      <a:lvl3pPr marL="914400" algn="l" rtl="0" eaLnBrk="1" latinLnBrk="0" hangingPunct="1">
                        <a:defRPr kumimoji="0" b="1" kern="1200">
                          <a:solidFill>
                            <a:schemeClr val="tx1"/>
                          </a:solidFill>
                          <a:latin typeface="Verdana"/>
                          <a:ea typeface=""/>
                          <a:cs typeface=""/>
                        </a:defRPr>
                      </a:lvl3pPr>
                      <a:lvl4pPr marL="1371600" algn="l" rtl="0" eaLnBrk="1" latinLnBrk="0" hangingPunct="1">
                        <a:defRPr kumimoji="0" b="1" kern="1200">
                          <a:solidFill>
                            <a:schemeClr val="tx1"/>
                          </a:solidFill>
                          <a:latin typeface="Verdana"/>
                          <a:ea typeface=""/>
                          <a:cs typeface=""/>
                        </a:defRPr>
                      </a:lvl4pPr>
                      <a:lvl5pPr marL="1828800" algn="l" rtl="0" eaLnBrk="1" latinLnBrk="0" hangingPunct="1">
                        <a:defRPr kumimoji="0" b="1" kern="1200">
                          <a:solidFill>
                            <a:schemeClr val="tx1"/>
                          </a:solidFill>
                          <a:latin typeface="Verdana"/>
                          <a:ea typeface=""/>
                          <a:cs typeface=""/>
                        </a:defRPr>
                      </a:lvl5pPr>
                      <a:lvl6pPr marL="2286000" algn="l" rtl="0" eaLnBrk="1" latinLnBrk="0" hangingPunct="1">
                        <a:defRPr kumimoji="0" b="1" kern="1200">
                          <a:solidFill>
                            <a:schemeClr val="tx1"/>
                          </a:solidFill>
                          <a:latin typeface="Verdana"/>
                          <a:ea typeface=""/>
                          <a:cs typeface=""/>
                        </a:defRPr>
                      </a:lvl6pPr>
                      <a:lvl7pPr marL="2743200" algn="l" rtl="0" eaLnBrk="1" latinLnBrk="0" hangingPunct="1">
                        <a:defRPr kumimoji="0" b="1" kern="1200">
                          <a:solidFill>
                            <a:schemeClr val="tx1"/>
                          </a:solidFill>
                          <a:latin typeface="Verdana"/>
                          <a:ea typeface=""/>
                          <a:cs typeface=""/>
                        </a:defRPr>
                      </a:lvl7pPr>
                      <a:lvl8pPr marL="3200400" algn="l" rtl="0" eaLnBrk="1" latinLnBrk="0" hangingPunct="1">
                        <a:defRPr kumimoji="0" b="1" kern="1200">
                          <a:solidFill>
                            <a:schemeClr val="tx1"/>
                          </a:solidFill>
                          <a:latin typeface="Verdana"/>
                          <a:ea typeface=""/>
                          <a:cs typeface=""/>
                        </a:defRPr>
                      </a:lvl8pPr>
                      <a:lvl9pPr marL="3657600" algn="l" rtl="0" eaLnBrk="1" latinLnBrk="0" hangingPunct="1">
                        <a:defRPr kumimoji="0" b="1" kern="1200">
                          <a:solidFill>
                            <a:schemeClr val="tx1"/>
                          </a:solidFill>
                          <a:latin typeface="Verdana"/>
                          <a:ea typeface=""/>
                          <a:cs typeface=""/>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Kitap ve okuma salonu </a:t>
                      </a:r>
                      <a:endParaRPr kumimoji="0" lang="tr-TR" sz="16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lvl1pPr marL="0" algn="l" rtl="0" eaLnBrk="1" latinLnBrk="0" hangingPunct="1">
                        <a:defRPr kumimoji="0" b="1" kern="1200">
                          <a:solidFill>
                            <a:schemeClr val="tx1"/>
                          </a:solidFill>
                          <a:latin typeface="Verdana"/>
                          <a:ea typeface=""/>
                          <a:cs typeface=""/>
                        </a:defRPr>
                      </a:lvl1pPr>
                      <a:lvl2pPr marL="457200" algn="l" rtl="0" eaLnBrk="1" latinLnBrk="0" hangingPunct="1">
                        <a:defRPr kumimoji="0" b="1" kern="1200">
                          <a:solidFill>
                            <a:schemeClr val="tx1"/>
                          </a:solidFill>
                          <a:latin typeface="Verdana"/>
                          <a:ea typeface=""/>
                          <a:cs typeface=""/>
                        </a:defRPr>
                      </a:lvl2pPr>
                      <a:lvl3pPr marL="914400" algn="l" rtl="0" eaLnBrk="1" latinLnBrk="0" hangingPunct="1">
                        <a:defRPr kumimoji="0" b="1" kern="1200">
                          <a:solidFill>
                            <a:schemeClr val="tx1"/>
                          </a:solidFill>
                          <a:latin typeface="Verdana"/>
                          <a:ea typeface=""/>
                          <a:cs typeface=""/>
                        </a:defRPr>
                      </a:lvl3pPr>
                      <a:lvl4pPr marL="1371600" algn="l" rtl="0" eaLnBrk="1" latinLnBrk="0" hangingPunct="1">
                        <a:defRPr kumimoji="0" b="1" kern="1200">
                          <a:solidFill>
                            <a:schemeClr val="tx1"/>
                          </a:solidFill>
                          <a:latin typeface="Verdana"/>
                          <a:ea typeface=""/>
                          <a:cs typeface=""/>
                        </a:defRPr>
                      </a:lvl4pPr>
                      <a:lvl5pPr marL="1828800" algn="l" rtl="0" eaLnBrk="1" latinLnBrk="0" hangingPunct="1">
                        <a:defRPr kumimoji="0" b="1" kern="1200">
                          <a:solidFill>
                            <a:schemeClr val="tx1"/>
                          </a:solidFill>
                          <a:latin typeface="Verdana"/>
                          <a:ea typeface=""/>
                          <a:cs typeface=""/>
                        </a:defRPr>
                      </a:lvl5pPr>
                      <a:lvl6pPr marL="2286000" algn="l" rtl="0" eaLnBrk="1" latinLnBrk="0" hangingPunct="1">
                        <a:defRPr kumimoji="0" b="1" kern="1200">
                          <a:solidFill>
                            <a:schemeClr val="tx1"/>
                          </a:solidFill>
                          <a:latin typeface="Verdana"/>
                          <a:ea typeface=""/>
                          <a:cs typeface=""/>
                        </a:defRPr>
                      </a:lvl6pPr>
                      <a:lvl7pPr marL="2743200" algn="l" rtl="0" eaLnBrk="1" latinLnBrk="0" hangingPunct="1">
                        <a:defRPr kumimoji="0" b="1" kern="1200">
                          <a:solidFill>
                            <a:schemeClr val="tx1"/>
                          </a:solidFill>
                          <a:latin typeface="Verdana"/>
                          <a:ea typeface=""/>
                          <a:cs typeface=""/>
                        </a:defRPr>
                      </a:lvl7pPr>
                      <a:lvl8pPr marL="3200400" algn="l" rtl="0" eaLnBrk="1" latinLnBrk="0" hangingPunct="1">
                        <a:defRPr kumimoji="0" b="1" kern="1200">
                          <a:solidFill>
                            <a:schemeClr val="tx1"/>
                          </a:solidFill>
                          <a:latin typeface="Verdana"/>
                          <a:ea typeface=""/>
                          <a:cs typeface=""/>
                        </a:defRPr>
                      </a:lvl8pPr>
                      <a:lvl9pPr marL="3657600" algn="l" rtl="0" eaLnBrk="1" latinLnBrk="0" hangingPunct="1">
                        <a:defRPr kumimoji="0" b="1" kern="1200">
                          <a:solidFill>
                            <a:schemeClr val="tx1"/>
                          </a:solidFill>
                          <a:latin typeface="Verdana"/>
                          <a:ea typeface=""/>
                          <a:cs typeface=""/>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540 m²</a:t>
                      </a:r>
                      <a:endParaRPr kumimoji="0" lang="tr-TR" sz="1600" b="0"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540176">
                <a:tc>
                  <a:txBody>
                    <a:bodyPr/>
                    <a:lstStyle>
                      <a:lvl1pPr marL="0" algn="l" rtl="0" eaLnBrk="1" latinLnBrk="0" hangingPunct="1">
                        <a:defRPr kumimoji="0" kern="1200">
                          <a:solidFill>
                            <a:schemeClr val="tx1"/>
                          </a:solidFill>
                          <a:latin typeface="Verdana"/>
                          <a:ea typeface=""/>
                          <a:cs typeface=""/>
                        </a:defRPr>
                      </a:lvl1pPr>
                      <a:lvl2pPr marL="457200" algn="l" rtl="0" eaLnBrk="1" latinLnBrk="0" hangingPunct="1">
                        <a:defRPr kumimoji="0" kern="1200">
                          <a:solidFill>
                            <a:schemeClr val="tx1"/>
                          </a:solidFill>
                          <a:latin typeface="Verdana"/>
                          <a:ea typeface=""/>
                          <a:cs typeface=""/>
                        </a:defRPr>
                      </a:lvl2pPr>
                      <a:lvl3pPr marL="914400" algn="l" rtl="0" eaLnBrk="1" latinLnBrk="0" hangingPunct="1">
                        <a:defRPr kumimoji="0" kern="1200">
                          <a:solidFill>
                            <a:schemeClr val="tx1"/>
                          </a:solidFill>
                          <a:latin typeface="Verdana"/>
                          <a:ea typeface=""/>
                          <a:cs typeface=""/>
                        </a:defRPr>
                      </a:lvl3pPr>
                      <a:lvl4pPr marL="1371600" algn="l" rtl="0" eaLnBrk="1" latinLnBrk="0" hangingPunct="1">
                        <a:defRPr kumimoji="0" kern="1200">
                          <a:solidFill>
                            <a:schemeClr val="tx1"/>
                          </a:solidFill>
                          <a:latin typeface="Verdana"/>
                          <a:ea typeface=""/>
                          <a:cs typeface=""/>
                        </a:defRPr>
                      </a:lvl4pPr>
                      <a:lvl5pPr marL="1828800" algn="l" rtl="0" eaLnBrk="1" latinLnBrk="0" hangingPunct="1">
                        <a:defRPr kumimoji="0" kern="1200">
                          <a:solidFill>
                            <a:schemeClr val="tx1"/>
                          </a:solidFill>
                          <a:latin typeface="Verdana"/>
                          <a:ea typeface=""/>
                          <a:cs typeface=""/>
                        </a:defRPr>
                      </a:lvl5pPr>
                      <a:lvl6pPr marL="2286000" algn="l" rtl="0" eaLnBrk="1" latinLnBrk="0" hangingPunct="1">
                        <a:defRPr kumimoji="0" kern="1200">
                          <a:solidFill>
                            <a:schemeClr val="tx1"/>
                          </a:solidFill>
                          <a:latin typeface="Verdana"/>
                          <a:ea typeface=""/>
                          <a:cs typeface=""/>
                        </a:defRPr>
                      </a:lvl6pPr>
                      <a:lvl7pPr marL="2743200" algn="l" rtl="0" eaLnBrk="1" latinLnBrk="0" hangingPunct="1">
                        <a:defRPr kumimoji="0" kern="1200">
                          <a:solidFill>
                            <a:schemeClr val="tx1"/>
                          </a:solidFill>
                          <a:latin typeface="Verdana"/>
                          <a:ea typeface=""/>
                          <a:cs typeface=""/>
                        </a:defRPr>
                      </a:lvl7pPr>
                      <a:lvl8pPr marL="3200400" algn="l" rtl="0" eaLnBrk="1" latinLnBrk="0" hangingPunct="1">
                        <a:defRPr kumimoji="0" kern="1200">
                          <a:solidFill>
                            <a:schemeClr val="tx1"/>
                          </a:solidFill>
                          <a:latin typeface="Verdana"/>
                          <a:ea typeface=""/>
                          <a:cs typeface=""/>
                        </a:defRPr>
                      </a:lvl8pPr>
                      <a:lvl9pPr marL="3657600" algn="l" rtl="0" eaLnBrk="1" latinLnBrk="0" hangingPunct="1">
                        <a:defRPr kumimoji="0" kern="1200">
                          <a:solidFill>
                            <a:schemeClr val="tx1"/>
                          </a:solidFill>
                          <a:latin typeface="Verdana"/>
                          <a:ea typeface=""/>
                          <a:cs typeface=""/>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OFİS</a:t>
                      </a:r>
                      <a:endParaRPr kumimoji="0" lang="tr-TR" sz="1600" b="1"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lvl1pPr marL="0" algn="l" rtl="0" eaLnBrk="1" latinLnBrk="0" hangingPunct="1">
                        <a:defRPr kumimoji="0" kern="1200">
                          <a:solidFill>
                            <a:schemeClr val="tx1"/>
                          </a:solidFill>
                          <a:latin typeface="Verdana"/>
                          <a:ea typeface=""/>
                          <a:cs typeface=""/>
                        </a:defRPr>
                      </a:lvl1pPr>
                      <a:lvl2pPr marL="457200" algn="l" rtl="0" eaLnBrk="1" latinLnBrk="0" hangingPunct="1">
                        <a:defRPr kumimoji="0" kern="1200">
                          <a:solidFill>
                            <a:schemeClr val="tx1"/>
                          </a:solidFill>
                          <a:latin typeface="Verdana"/>
                          <a:ea typeface=""/>
                          <a:cs typeface=""/>
                        </a:defRPr>
                      </a:lvl2pPr>
                      <a:lvl3pPr marL="914400" algn="l" rtl="0" eaLnBrk="1" latinLnBrk="0" hangingPunct="1">
                        <a:defRPr kumimoji="0" kern="1200">
                          <a:solidFill>
                            <a:schemeClr val="tx1"/>
                          </a:solidFill>
                          <a:latin typeface="Verdana"/>
                          <a:ea typeface=""/>
                          <a:cs typeface=""/>
                        </a:defRPr>
                      </a:lvl3pPr>
                      <a:lvl4pPr marL="1371600" algn="l" rtl="0" eaLnBrk="1" latinLnBrk="0" hangingPunct="1">
                        <a:defRPr kumimoji="0" kern="1200">
                          <a:solidFill>
                            <a:schemeClr val="tx1"/>
                          </a:solidFill>
                          <a:latin typeface="Verdana"/>
                          <a:ea typeface=""/>
                          <a:cs typeface=""/>
                        </a:defRPr>
                      </a:lvl4pPr>
                      <a:lvl5pPr marL="1828800" algn="l" rtl="0" eaLnBrk="1" latinLnBrk="0" hangingPunct="1">
                        <a:defRPr kumimoji="0" kern="1200">
                          <a:solidFill>
                            <a:schemeClr val="tx1"/>
                          </a:solidFill>
                          <a:latin typeface="Verdana"/>
                          <a:ea typeface=""/>
                          <a:cs typeface=""/>
                        </a:defRPr>
                      </a:lvl5pPr>
                      <a:lvl6pPr marL="2286000" algn="l" rtl="0" eaLnBrk="1" latinLnBrk="0" hangingPunct="1">
                        <a:defRPr kumimoji="0" kern="1200">
                          <a:solidFill>
                            <a:schemeClr val="tx1"/>
                          </a:solidFill>
                          <a:latin typeface="Verdana"/>
                          <a:ea typeface=""/>
                          <a:cs typeface=""/>
                        </a:defRPr>
                      </a:lvl6pPr>
                      <a:lvl7pPr marL="2743200" algn="l" rtl="0" eaLnBrk="1" latinLnBrk="0" hangingPunct="1">
                        <a:defRPr kumimoji="0" kern="1200">
                          <a:solidFill>
                            <a:schemeClr val="tx1"/>
                          </a:solidFill>
                          <a:latin typeface="Verdana"/>
                          <a:ea typeface=""/>
                          <a:cs typeface=""/>
                        </a:defRPr>
                      </a:lvl7pPr>
                      <a:lvl8pPr marL="3200400" algn="l" rtl="0" eaLnBrk="1" latinLnBrk="0" hangingPunct="1">
                        <a:defRPr kumimoji="0" kern="1200">
                          <a:solidFill>
                            <a:schemeClr val="tx1"/>
                          </a:solidFill>
                          <a:latin typeface="Verdana"/>
                          <a:ea typeface=""/>
                          <a:cs typeface=""/>
                        </a:defRPr>
                      </a:lvl8pPr>
                      <a:lvl9pPr marL="3657600" algn="l" rtl="0" eaLnBrk="1" latinLnBrk="0" hangingPunct="1">
                        <a:defRPr kumimoji="0" kern="1200">
                          <a:solidFill>
                            <a:schemeClr val="tx1"/>
                          </a:solidFill>
                          <a:latin typeface="Verdana"/>
                          <a:ea typeface=""/>
                          <a:cs typeface=""/>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160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1 Daire Başkanı ve </a:t>
                      </a:r>
                      <a:r>
                        <a:rPr kumimoji="0" lang="tr-TR" sz="1600" u="none" strike="noStrike" cap="none" normalizeH="0" baseline="0" dirty="0" smtClean="0">
                          <a:ln>
                            <a:noFill/>
                          </a:ln>
                          <a:solidFill>
                            <a:schemeClr val="accent6">
                              <a:lumMod val="50000"/>
                            </a:schemeClr>
                          </a:solidFill>
                          <a:effectLst/>
                          <a:latin typeface="Times New Roman" panose="02020603050405020304" pitchFamily="18" charset="0"/>
                          <a:cs typeface="Times New Roman" panose="02020603050405020304" pitchFamily="18" charset="0"/>
                        </a:rPr>
                        <a:t>1 </a:t>
                      </a:r>
                      <a:r>
                        <a:rPr kumimoji="0" lang="tr-TR" sz="160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Şube Müdürü olmak üzere </a:t>
                      </a:r>
                      <a:r>
                        <a:rPr kumimoji="0" lang="tr-TR" sz="1600" u="none" strike="noStrike" cap="none" normalizeH="0" baseline="0" dirty="0" smtClean="0">
                          <a:ln>
                            <a:noFill/>
                          </a:ln>
                          <a:solidFill>
                            <a:schemeClr val="accent6">
                              <a:lumMod val="50000"/>
                            </a:schemeClr>
                          </a:solidFill>
                          <a:effectLst/>
                          <a:latin typeface="Times New Roman" panose="02020603050405020304" pitchFamily="18" charset="0"/>
                          <a:cs typeface="Times New Roman" panose="02020603050405020304" pitchFamily="18" charset="0"/>
                        </a:rPr>
                        <a:t>2 </a:t>
                      </a:r>
                      <a:r>
                        <a:rPr kumimoji="0" lang="tr-TR" sz="160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oda</a:t>
                      </a:r>
                      <a:endParaRPr kumimoji="0" lang="tr-TR" sz="1600" b="1"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lvl1pPr marL="0" algn="l" rtl="0" eaLnBrk="1" latinLnBrk="0" hangingPunct="1">
                        <a:defRPr kumimoji="0" kern="1200">
                          <a:solidFill>
                            <a:schemeClr val="tx1"/>
                          </a:solidFill>
                          <a:latin typeface="Verdana"/>
                          <a:ea typeface=""/>
                          <a:cs typeface=""/>
                        </a:defRPr>
                      </a:lvl1pPr>
                      <a:lvl2pPr marL="457200" algn="l" rtl="0" eaLnBrk="1" latinLnBrk="0" hangingPunct="1">
                        <a:defRPr kumimoji="0" kern="1200">
                          <a:solidFill>
                            <a:schemeClr val="tx1"/>
                          </a:solidFill>
                          <a:latin typeface="Verdana"/>
                          <a:ea typeface=""/>
                          <a:cs typeface=""/>
                        </a:defRPr>
                      </a:lvl2pPr>
                      <a:lvl3pPr marL="914400" algn="l" rtl="0" eaLnBrk="1" latinLnBrk="0" hangingPunct="1">
                        <a:defRPr kumimoji="0" kern="1200">
                          <a:solidFill>
                            <a:schemeClr val="tx1"/>
                          </a:solidFill>
                          <a:latin typeface="Verdana"/>
                          <a:ea typeface=""/>
                          <a:cs typeface=""/>
                        </a:defRPr>
                      </a:lvl3pPr>
                      <a:lvl4pPr marL="1371600" algn="l" rtl="0" eaLnBrk="1" latinLnBrk="0" hangingPunct="1">
                        <a:defRPr kumimoji="0" kern="1200">
                          <a:solidFill>
                            <a:schemeClr val="tx1"/>
                          </a:solidFill>
                          <a:latin typeface="Verdana"/>
                          <a:ea typeface=""/>
                          <a:cs typeface=""/>
                        </a:defRPr>
                      </a:lvl4pPr>
                      <a:lvl5pPr marL="1828800" algn="l" rtl="0" eaLnBrk="1" latinLnBrk="0" hangingPunct="1">
                        <a:defRPr kumimoji="0" kern="1200">
                          <a:solidFill>
                            <a:schemeClr val="tx1"/>
                          </a:solidFill>
                          <a:latin typeface="Verdana"/>
                          <a:ea typeface=""/>
                          <a:cs typeface=""/>
                        </a:defRPr>
                      </a:lvl5pPr>
                      <a:lvl6pPr marL="2286000" algn="l" rtl="0" eaLnBrk="1" latinLnBrk="0" hangingPunct="1">
                        <a:defRPr kumimoji="0" kern="1200">
                          <a:solidFill>
                            <a:schemeClr val="tx1"/>
                          </a:solidFill>
                          <a:latin typeface="Verdana"/>
                          <a:ea typeface=""/>
                          <a:cs typeface=""/>
                        </a:defRPr>
                      </a:lvl6pPr>
                      <a:lvl7pPr marL="2743200" algn="l" rtl="0" eaLnBrk="1" latinLnBrk="0" hangingPunct="1">
                        <a:defRPr kumimoji="0" kern="1200">
                          <a:solidFill>
                            <a:schemeClr val="tx1"/>
                          </a:solidFill>
                          <a:latin typeface="Verdana"/>
                          <a:ea typeface=""/>
                          <a:cs typeface=""/>
                        </a:defRPr>
                      </a:lvl7pPr>
                      <a:lvl8pPr marL="3200400" algn="l" rtl="0" eaLnBrk="1" latinLnBrk="0" hangingPunct="1">
                        <a:defRPr kumimoji="0" kern="1200">
                          <a:solidFill>
                            <a:schemeClr val="tx1"/>
                          </a:solidFill>
                          <a:latin typeface="Verdana"/>
                          <a:ea typeface=""/>
                          <a:cs typeface=""/>
                        </a:defRPr>
                      </a:lvl8pPr>
                      <a:lvl9pPr marL="3657600" algn="l" rtl="0" eaLnBrk="1" latinLnBrk="0" hangingPunct="1">
                        <a:defRPr kumimoji="0" kern="1200">
                          <a:solidFill>
                            <a:schemeClr val="tx1"/>
                          </a:solidFill>
                          <a:latin typeface="Verdana"/>
                          <a:ea typeface=""/>
                          <a:cs typeface=""/>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u="none" strike="noStrike" cap="none" normalizeH="0" baseline="0" dirty="0" smtClean="0">
                          <a:ln>
                            <a:noFill/>
                          </a:ln>
                          <a:solidFill>
                            <a:schemeClr val="accent6">
                              <a:lumMod val="50000"/>
                            </a:schemeClr>
                          </a:solidFill>
                          <a:effectLst/>
                          <a:latin typeface="Times New Roman" panose="02020603050405020304" pitchFamily="18" charset="0"/>
                          <a:cs typeface="Times New Roman" panose="02020603050405020304" pitchFamily="18" charset="0"/>
                        </a:rPr>
                        <a:t>48 </a:t>
                      </a:r>
                      <a:r>
                        <a:rPr kumimoji="0" lang="tr-TR" sz="160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m²</a:t>
                      </a:r>
                      <a:endParaRPr kumimoji="0" lang="tr-TR" sz="1600" b="1"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97629">
                <a:tc>
                  <a:txBody>
                    <a:bodyPr/>
                    <a:lstStyle>
                      <a:lvl1pPr marL="0" algn="l" rtl="0" eaLnBrk="1" latinLnBrk="0" hangingPunct="1">
                        <a:defRPr kumimoji="0" kern="1200">
                          <a:solidFill>
                            <a:schemeClr val="tx1"/>
                          </a:solidFill>
                          <a:latin typeface="Verdana"/>
                          <a:ea typeface=""/>
                          <a:cs typeface=""/>
                        </a:defRPr>
                      </a:lvl1pPr>
                      <a:lvl2pPr marL="457200" algn="l" rtl="0" eaLnBrk="1" latinLnBrk="0" hangingPunct="1">
                        <a:defRPr kumimoji="0" kern="1200">
                          <a:solidFill>
                            <a:schemeClr val="tx1"/>
                          </a:solidFill>
                          <a:latin typeface="Verdana"/>
                          <a:ea typeface=""/>
                          <a:cs typeface=""/>
                        </a:defRPr>
                      </a:lvl2pPr>
                      <a:lvl3pPr marL="914400" algn="l" rtl="0" eaLnBrk="1" latinLnBrk="0" hangingPunct="1">
                        <a:defRPr kumimoji="0" kern="1200">
                          <a:solidFill>
                            <a:schemeClr val="tx1"/>
                          </a:solidFill>
                          <a:latin typeface="Verdana"/>
                          <a:ea typeface=""/>
                          <a:cs typeface=""/>
                        </a:defRPr>
                      </a:lvl3pPr>
                      <a:lvl4pPr marL="1371600" algn="l" rtl="0" eaLnBrk="1" latinLnBrk="0" hangingPunct="1">
                        <a:defRPr kumimoji="0" kern="1200">
                          <a:solidFill>
                            <a:schemeClr val="tx1"/>
                          </a:solidFill>
                          <a:latin typeface="Verdana"/>
                          <a:ea typeface=""/>
                          <a:cs typeface=""/>
                        </a:defRPr>
                      </a:lvl4pPr>
                      <a:lvl5pPr marL="1828800" algn="l" rtl="0" eaLnBrk="1" latinLnBrk="0" hangingPunct="1">
                        <a:defRPr kumimoji="0" kern="1200">
                          <a:solidFill>
                            <a:schemeClr val="tx1"/>
                          </a:solidFill>
                          <a:latin typeface="Verdana"/>
                          <a:ea typeface=""/>
                          <a:cs typeface=""/>
                        </a:defRPr>
                      </a:lvl5pPr>
                      <a:lvl6pPr marL="2286000" algn="l" rtl="0" eaLnBrk="1" latinLnBrk="0" hangingPunct="1">
                        <a:defRPr kumimoji="0" kern="1200">
                          <a:solidFill>
                            <a:schemeClr val="tx1"/>
                          </a:solidFill>
                          <a:latin typeface="Verdana"/>
                          <a:ea typeface=""/>
                          <a:cs typeface=""/>
                        </a:defRPr>
                      </a:lvl6pPr>
                      <a:lvl7pPr marL="2743200" algn="l" rtl="0" eaLnBrk="1" latinLnBrk="0" hangingPunct="1">
                        <a:defRPr kumimoji="0" kern="1200">
                          <a:solidFill>
                            <a:schemeClr val="tx1"/>
                          </a:solidFill>
                          <a:latin typeface="Verdana"/>
                          <a:ea typeface=""/>
                          <a:cs typeface=""/>
                        </a:defRPr>
                      </a:lvl7pPr>
                      <a:lvl8pPr marL="3200400" algn="l" rtl="0" eaLnBrk="1" latinLnBrk="0" hangingPunct="1">
                        <a:defRPr kumimoji="0" kern="1200">
                          <a:solidFill>
                            <a:schemeClr val="tx1"/>
                          </a:solidFill>
                          <a:latin typeface="Verdana"/>
                          <a:ea typeface=""/>
                          <a:cs typeface=""/>
                        </a:defRPr>
                      </a:lvl8pPr>
                      <a:lvl9pPr marL="3657600" algn="l" rtl="0" eaLnBrk="1" latinLnBrk="0" hangingPunct="1">
                        <a:defRPr kumimoji="0" kern="1200">
                          <a:solidFill>
                            <a:schemeClr val="tx1"/>
                          </a:solidFill>
                          <a:latin typeface="Verdana"/>
                          <a:ea typeface=""/>
                          <a:cs typeface=""/>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OFİS</a:t>
                      </a:r>
                      <a:endParaRPr kumimoji="0" lang="tr-TR" sz="1600" b="1"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lvl1pPr marL="0" algn="l" rtl="0" eaLnBrk="1" latinLnBrk="0" hangingPunct="1">
                        <a:defRPr kumimoji="0" kern="1200">
                          <a:solidFill>
                            <a:schemeClr val="tx1"/>
                          </a:solidFill>
                          <a:latin typeface="Verdana"/>
                          <a:ea typeface=""/>
                          <a:cs typeface=""/>
                        </a:defRPr>
                      </a:lvl1pPr>
                      <a:lvl2pPr marL="457200" algn="l" rtl="0" eaLnBrk="1" latinLnBrk="0" hangingPunct="1">
                        <a:defRPr kumimoji="0" kern="1200">
                          <a:solidFill>
                            <a:schemeClr val="tx1"/>
                          </a:solidFill>
                          <a:latin typeface="Verdana"/>
                          <a:ea typeface=""/>
                          <a:cs typeface=""/>
                        </a:defRPr>
                      </a:lvl2pPr>
                      <a:lvl3pPr marL="914400" algn="l" rtl="0" eaLnBrk="1" latinLnBrk="0" hangingPunct="1">
                        <a:defRPr kumimoji="0" kern="1200">
                          <a:solidFill>
                            <a:schemeClr val="tx1"/>
                          </a:solidFill>
                          <a:latin typeface="Verdana"/>
                          <a:ea typeface=""/>
                          <a:cs typeface=""/>
                        </a:defRPr>
                      </a:lvl3pPr>
                      <a:lvl4pPr marL="1371600" algn="l" rtl="0" eaLnBrk="1" latinLnBrk="0" hangingPunct="1">
                        <a:defRPr kumimoji="0" kern="1200">
                          <a:solidFill>
                            <a:schemeClr val="tx1"/>
                          </a:solidFill>
                          <a:latin typeface="Verdana"/>
                          <a:ea typeface=""/>
                          <a:cs typeface=""/>
                        </a:defRPr>
                      </a:lvl4pPr>
                      <a:lvl5pPr marL="1828800" algn="l" rtl="0" eaLnBrk="1" latinLnBrk="0" hangingPunct="1">
                        <a:defRPr kumimoji="0" kern="1200">
                          <a:solidFill>
                            <a:schemeClr val="tx1"/>
                          </a:solidFill>
                          <a:latin typeface="Verdana"/>
                          <a:ea typeface=""/>
                          <a:cs typeface=""/>
                        </a:defRPr>
                      </a:lvl5pPr>
                      <a:lvl6pPr marL="2286000" algn="l" rtl="0" eaLnBrk="1" latinLnBrk="0" hangingPunct="1">
                        <a:defRPr kumimoji="0" kern="1200">
                          <a:solidFill>
                            <a:schemeClr val="tx1"/>
                          </a:solidFill>
                          <a:latin typeface="Verdana"/>
                          <a:ea typeface=""/>
                          <a:cs typeface=""/>
                        </a:defRPr>
                      </a:lvl6pPr>
                      <a:lvl7pPr marL="2743200" algn="l" rtl="0" eaLnBrk="1" latinLnBrk="0" hangingPunct="1">
                        <a:defRPr kumimoji="0" kern="1200">
                          <a:solidFill>
                            <a:schemeClr val="tx1"/>
                          </a:solidFill>
                          <a:latin typeface="Verdana"/>
                          <a:ea typeface=""/>
                          <a:cs typeface=""/>
                        </a:defRPr>
                      </a:lvl7pPr>
                      <a:lvl8pPr marL="3200400" algn="l" rtl="0" eaLnBrk="1" latinLnBrk="0" hangingPunct="1">
                        <a:defRPr kumimoji="0" kern="1200">
                          <a:solidFill>
                            <a:schemeClr val="tx1"/>
                          </a:solidFill>
                          <a:latin typeface="Verdana"/>
                          <a:ea typeface=""/>
                          <a:cs typeface=""/>
                        </a:defRPr>
                      </a:lvl8pPr>
                      <a:lvl9pPr marL="3657600" algn="l" rtl="0" eaLnBrk="1" latinLnBrk="0" hangingPunct="1">
                        <a:defRPr kumimoji="0" kern="1200">
                          <a:solidFill>
                            <a:schemeClr val="tx1"/>
                          </a:solidFill>
                          <a:latin typeface="Verdana"/>
                          <a:ea typeface=""/>
                          <a:cs typeface=""/>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4 Personel Odası</a:t>
                      </a:r>
                      <a:endParaRPr kumimoji="0" lang="tr-TR" sz="1600" b="1"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lvl1pPr marL="0" algn="l" rtl="0" eaLnBrk="1" latinLnBrk="0" hangingPunct="1">
                        <a:defRPr kumimoji="0" kern="1200">
                          <a:solidFill>
                            <a:schemeClr val="tx1"/>
                          </a:solidFill>
                          <a:latin typeface="Verdana"/>
                          <a:ea typeface=""/>
                          <a:cs typeface=""/>
                        </a:defRPr>
                      </a:lvl1pPr>
                      <a:lvl2pPr marL="457200" algn="l" rtl="0" eaLnBrk="1" latinLnBrk="0" hangingPunct="1">
                        <a:defRPr kumimoji="0" kern="1200">
                          <a:solidFill>
                            <a:schemeClr val="tx1"/>
                          </a:solidFill>
                          <a:latin typeface="Verdana"/>
                          <a:ea typeface=""/>
                          <a:cs typeface=""/>
                        </a:defRPr>
                      </a:lvl2pPr>
                      <a:lvl3pPr marL="914400" algn="l" rtl="0" eaLnBrk="1" latinLnBrk="0" hangingPunct="1">
                        <a:defRPr kumimoji="0" kern="1200">
                          <a:solidFill>
                            <a:schemeClr val="tx1"/>
                          </a:solidFill>
                          <a:latin typeface="Verdana"/>
                          <a:ea typeface=""/>
                          <a:cs typeface=""/>
                        </a:defRPr>
                      </a:lvl3pPr>
                      <a:lvl4pPr marL="1371600" algn="l" rtl="0" eaLnBrk="1" latinLnBrk="0" hangingPunct="1">
                        <a:defRPr kumimoji="0" kern="1200">
                          <a:solidFill>
                            <a:schemeClr val="tx1"/>
                          </a:solidFill>
                          <a:latin typeface="Verdana"/>
                          <a:ea typeface=""/>
                          <a:cs typeface=""/>
                        </a:defRPr>
                      </a:lvl4pPr>
                      <a:lvl5pPr marL="1828800" algn="l" rtl="0" eaLnBrk="1" latinLnBrk="0" hangingPunct="1">
                        <a:defRPr kumimoji="0" kern="1200">
                          <a:solidFill>
                            <a:schemeClr val="tx1"/>
                          </a:solidFill>
                          <a:latin typeface="Verdana"/>
                          <a:ea typeface=""/>
                          <a:cs typeface=""/>
                        </a:defRPr>
                      </a:lvl5pPr>
                      <a:lvl6pPr marL="2286000" algn="l" rtl="0" eaLnBrk="1" latinLnBrk="0" hangingPunct="1">
                        <a:defRPr kumimoji="0" kern="1200">
                          <a:solidFill>
                            <a:schemeClr val="tx1"/>
                          </a:solidFill>
                          <a:latin typeface="Verdana"/>
                          <a:ea typeface=""/>
                          <a:cs typeface=""/>
                        </a:defRPr>
                      </a:lvl6pPr>
                      <a:lvl7pPr marL="2743200" algn="l" rtl="0" eaLnBrk="1" latinLnBrk="0" hangingPunct="1">
                        <a:defRPr kumimoji="0" kern="1200">
                          <a:solidFill>
                            <a:schemeClr val="tx1"/>
                          </a:solidFill>
                          <a:latin typeface="Verdana"/>
                          <a:ea typeface=""/>
                          <a:cs typeface=""/>
                        </a:defRPr>
                      </a:lvl7pPr>
                      <a:lvl8pPr marL="3200400" algn="l" rtl="0" eaLnBrk="1" latinLnBrk="0" hangingPunct="1">
                        <a:defRPr kumimoji="0" kern="1200">
                          <a:solidFill>
                            <a:schemeClr val="tx1"/>
                          </a:solidFill>
                          <a:latin typeface="Verdana"/>
                          <a:ea typeface=""/>
                          <a:cs typeface=""/>
                        </a:defRPr>
                      </a:lvl8pPr>
                      <a:lvl9pPr marL="3657600" algn="l" rtl="0" eaLnBrk="1" latinLnBrk="0" hangingPunct="1">
                        <a:defRPr kumimoji="0" kern="1200">
                          <a:solidFill>
                            <a:schemeClr val="tx1"/>
                          </a:solidFill>
                          <a:latin typeface="Verdana"/>
                          <a:ea typeface=""/>
                          <a:cs typeface=""/>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96 m²</a:t>
                      </a:r>
                      <a:endParaRPr kumimoji="0" lang="tr-TR" sz="1600" b="1"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468766">
                <a:tc>
                  <a:txBody>
                    <a:bodyPr/>
                    <a:lstStyle>
                      <a:lvl1pPr marL="0" algn="l" rtl="0" eaLnBrk="1" latinLnBrk="0" hangingPunct="1">
                        <a:defRPr kumimoji="0" kern="1200">
                          <a:solidFill>
                            <a:schemeClr val="tx1"/>
                          </a:solidFill>
                          <a:latin typeface="Verdana"/>
                          <a:ea typeface=""/>
                          <a:cs typeface=""/>
                        </a:defRPr>
                      </a:lvl1pPr>
                      <a:lvl2pPr marL="457200" algn="l" rtl="0" eaLnBrk="1" latinLnBrk="0" hangingPunct="1">
                        <a:defRPr kumimoji="0" kern="1200">
                          <a:solidFill>
                            <a:schemeClr val="tx1"/>
                          </a:solidFill>
                          <a:latin typeface="Verdana"/>
                          <a:ea typeface=""/>
                          <a:cs typeface=""/>
                        </a:defRPr>
                      </a:lvl2pPr>
                      <a:lvl3pPr marL="914400" algn="l" rtl="0" eaLnBrk="1" latinLnBrk="0" hangingPunct="1">
                        <a:defRPr kumimoji="0" kern="1200">
                          <a:solidFill>
                            <a:schemeClr val="tx1"/>
                          </a:solidFill>
                          <a:latin typeface="Verdana"/>
                          <a:ea typeface=""/>
                          <a:cs typeface=""/>
                        </a:defRPr>
                      </a:lvl3pPr>
                      <a:lvl4pPr marL="1371600" algn="l" rtl="0" eaLnBrk="1" latinLnBrk="0" hangingPunct="1">
                        <a:defRPr kumimoji="0" kern="1200">
                          <a:solidFill>
                            <a:schemeClr val="tx1"/>
                          </a:solidFill>
                          <a:latin typeface="Verdana"/>
                          <a:ea typeface=""/>
                          <a:cs typeface=""/>
                        </a:defRPr>
                      </a:lvl4pPr>
                      <a:lvl5pPr marL="1828800" algn="l" rtl="0" eaLnBrk="1" latinLnBrk="0" hangingPunct="1">
                        <a:defRPr kumimoji="0" kern="1200">
                          <a:solidFill>
                            <a:schemeClr val="tx1"/>
                          </a:solidFill>
                          <a:latin typeface="Verdana"/>
                          <a:ea typeface=""/>
                          <a:cs typeface=""/>
                        </a:defRPr>
                      </a:lvl5pPr>
                      <a:lvl6pPr marL="2286000" algn="l" rtl="0" eaLnBrk="1" latinLnBrk="0" hangingPunct="1">
                        <a:defRPr kumimoji="0" kern="1200">
                          <a:solidFill>
                            <a:schemeClr val="tx1"/>
                          </a:solidFill>
                          <a:latin typeface="Verdana"/>
                          <a:ea typeface=""/>
                          <a:cs typeface=""/>
                        </a:defRPr>
                      </a:lvl6pPr>
                      <a:lvl7pPr marL="2743200" algn="l" rtl="0" eaLnBrk="1" latinLnBrk="0" hangingPunct="1">
                        <a:defRPr kumimoji="0" kern="1200">
                          <a:solidFill>
                            <a:schemeClr val="tx1"/>
                          </a:solidFill>
                          <a:latin typeface="Verdana"/>
                          <a:ea typeface=""/>
                          <a:cs typeface=""/>
                        </a:defRPr>
                      </a:lvl7pPr>
                      <a:lvl8pPr marL="3200400" algn="l" rtl="0" eaLnBrk="1" latinLnBrk="0" hangingPunct="1">
                        <a:defRPr kumimoji="0" kern="1200">
                          <a:solidFill>
                            <a:schemeClr val="tx1"/>
                          </a:solidFill>
                          <a:latin typeface="Verdana"/>
                          <a:ea typeface=""/>
                          <a:cs typeface=""/>
                        </a:defRPr>
                      </a:lvl8pPr>
                      <a:lvl9pPr marL="3657600" algn="l" rtl="0" eaLnBrk="1" latinLnBrk="0" hangingPunct="1">
                        <a:defRPr kumimoji="0" kern="1200">
                          <a:solidFill>
                            <a:schemeClr val="tx1"/>
                          </a:solidFill>
                          <a:latin typeface="Verdana"/>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600" b="1"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TOPLAM</a:t>
                      </a:r>
                      <a:endParaRPr kumimoji="0" lang="tr-TR" sz="1600" b="1"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lvl1pPr marL="0" algn="l" rtl="0" eaLnBrk="1" latinLnBrk="0" hangingPunct="1">
                        <a:defRPr kumimoji="0" kern="1200">
                          <a:solidFill>
                            <a:schemeClr val="tx1"/>
                          </a:solidFill>
                          <a:latin typeface="Verdana"/>
                          <a:ea typeface=""/>
                          <a:cs typeface=""/>
                        </a:defRPr>
                      </a:lvl1pPr>
                      <a:lvl2pPr marL="457200" algn="l" rtl="0" eaLnBrk="1" latinLnBrk="0" hangingPunct="1">
                        <a:defRPr kumimoji="0" kern="1200">
                          <a:solidFill>
                            <a:schemeClr val="tx1"/>
                          </a:solidFill>
                          <a:latin typeface="Verdana"/>
                          <a:ea typeface=""/>
                          <a:cs typeface=""/>
                        </a:defRPr>
                      </a:lvl2pPr>
                      <a:lvl3pPr marL="914400" algn="l" rtl="0" eaLnBrk="1" latinLnBrk="0" hangingPunct="1">
                        <a:defRPr kumimoji="0" kern="1200">
                          <a:solidFill>
                            <a:schemeClr val="tx1"/>
                          </a:solidFill>
                          <a:latin typeface="Verdana"/>
                          <a:ea typeface=""/>
                          <a:cs typeface=""/>
                        </a:defRPr>
                      </a:lvl3pPr>
                      <a:lvl4pPr marL="1371600" algn="l" rtl="0" eaLnBrk="1" latinLnBrk="0" hangingPunct="1">
                        <a:defRPr kumimoji="0" kern="1200">
                          <a:solidFill>
                            <a:schemeClr val="tx1"/>
                          </a:solidFill>
                          <a:latin typeface="Verdana"/>
                          <a:ea typeface=""/>
                          <a:cs typeface=""/>
                        </a:defRPr>
                      </a:lvl4pPr>
                      <a:lvl5pPr marL="1828800" algn="l" rtl="0" eaLnBrk="1" latinLnBrk="0" hangingPunct="1">
                        <a:defRPr kumimoji="0" kern="1200">
                          <a:solidFill>
                            <a:schemeClr val="tx1"/>
                          </a:solidFill>
                          <a:latin typeface="Verdana"/>
                          <a:ea typeface=""/>
                          <a:cs typeface=""/>
                        </a:defRPr>
                      </a:lvl5pPr>
                      <a:lvl6pPr marL="2286000" algn="l" rtl="0" eaLnBrk="1" latinLnBrk="0" hangingPunct="1">
                        <a:defRPr kumimoji="0" kern="1200">
                          <a:solidFill>
                            <a:schemeClr val="tx1"/>
                          </a:solidFill>
                          <a:latin typeface="Verdana"/>
                          <a:ea typeface=""/>
                          <a:cs typeface=""/>
                        </a:defRPr>
                      </a:lvl6pPr>
                      <a:lvl7pPr marL="2743200" algn="l" rtl="0" eaLnBrk="1" latinLnBrk="0" hangingPunct="1">
                        <a:defRPr kumimoji="0" kern="1200">
                          <a:solidFill>
                            <a:schemeClr val="tx1"/>
                          </a:solidFill>
                          <a:latin typeface="Verdana"/>
                          <a:ea typeface=""/>
                          <a:cs typeface=""/>
                        </a:defRPr>
                      </a:lvl7pPr>
                      <a:lvl8pPr marL="3200400" algn="l" rtl="0" eaLnBrk="1" latinLnBrk="0" hangingPunct="1">
                        <a:defRPr kumimoji="0" kern="1200">
                          <a:solidFill>
                            <a:schemeClr val="tx1"/>
                          </a:solidFill>
                          <a:latin typeface="Verdana"/>
                          <a:ea typeface=""/>
                          <a:cs typeface=""/>
                        </a:defRPr>
                      </a:lvl8pPr>
                      <a:lvl9pPr marL="3657600" algn="l" rtl="0" eaLnBrk="1" latinLnBrk="0" hangingPunct="1">
                        <a:defRPr kumimoji="0" kern="1200">
                          <a:solidFill>
                            <a:schemeClr val="tx1"/>
                          </a:solidFill>
                          <a:latin typeface="Verdana"/>
                          <a:ea typeface=""/>
                          <a:cs typeface=""/>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lvl1pPr marL="0" algn="l" rtl="0" eaLnBrk="1" latinLnBrk="0" hangingPunct="1">
                        <a:defRPr kumimoji="0" kern="1200">
                          <a:solidFill>
                            <a:schemeClr val="tx1"/>
                          </a:solidFill>
                          <a:latin typeface="Verdana"/>
                          <a:ea typeface=""/>
                          <a:cs typeface=""/>
                        </a:defRPr>
                      </a:lvl1pPr>
                      <a:lvl2pPr marL="457200" algn="l" rtl="0" eaLnBrk="1" latinLnBrk="0" hangingPunct="1">
                        <a:defRPr kumimoji="0" kern="1200">
                          <a:solidFill>
                            <a:schemeClr val="tx1"/>
                          </a:solidFill>
                          <a:latin typeface="Verdana"/>
                          <a:ea typeface=""/>
                          <a:cs typeface=""/>
                        </a:defRPr>
                      </a:lvl2pPr>
                      <a:lvl3pPr marL="914400" algn="l" rtl="0" eaLnBrk="1" latinLnBrk="0" hangingPunct="1">
                        <a:defRPr kumimoji="0" kern="1200">
                          <a:solidFill>
                            <a:schemeClr val="tx1"/>
                          </a:solidFill>
                          <a:latin typeface="Verdana"/>
                          <a:ea typeface=""/>
                          <a:cs typeface=""/>
                        </a:defRPr>
                      </a:lvl3pPr>
                      <a:lvl4pPr marL="1371600" algn="l" rtl="0" eaLnBrk="1" latinLnBrk="0" hangingPunct="1">
                        <a:defRPr kumimoji="0" kern="1200">
                          <a:solidFill>
                            <a:schemeClr val="tx1"/>
                          </a:solidFill>
                          <a:latin typeface="Verdana"/>
                          <a:ea typeface=""/>
                          <a:cs typeface=""/>
                        </a:defRPr>
                      </a:lvl4pPr>
                      <a:lvl5pPr marL="1828800" algn="l" rtl="0" eaLnBrk="1" latinLnBrk="0" hangingPunct="1">
                        <a:defRPr kumimoji="0" kern="1200">
                          <a:solidFill>
                            <a:schemeClr val="tx1"/>
                          </a:solidFill>
                          <a:latin typeface="Verdana"/>
                          <a:ea typeface=""/>
                          <a:cs typeface=""/>
                        </a:defRPr>
                      </a:lvl5pPr>
                      <a:lvl6pPr marL="2286000" algn="l" rtl="0" eaLnBrk="1" latinLnBrk="0" hangingPunct="1">
                        <a:defRPr kumimoji="0" kern="1200">
                          <a:solidFill>
                            <a:schemeClr val="tx1"/>
                          </a:solidFill>
                          <a:latin typeface="Verdana"/>
                          <a:ea typeface=""/>
                          <a:cs typeface=""/>
                        </a:defRPr>
                      </a:lvl6pPr>
                      <a:lvl7pPr marL="2743200" algn="l" rtl="0" eaLnBrk="1" latinLnBrk="0" hangingPunct="1">
                        <a:defRPr kumimoji="0" kern="1200">
                          <a:solidFill>
                            <a:schemeClr val="tx1"/>
                          </a:solidFill>
                          <a:latin typeface="Verdana"/>
                          <a:ea typeface=""/>
                          <a:cs typeface=""/>
                        </a:defRPr>
                      </a:lvl7pPr>
                      <a:lvl8pPr marL="3200400" algn="l" rtl="0" eaLnBrk="1" latinLnBrk="0" hangingPunct="1">
                        <a:defRPr kumimoji="0" kern="1200">
                          <a:solidFill>
                            <a:schemeClr val="tx1"/>
                          </a:solidFill>
                          <a:latin typeface="Verdana"/>
                          <a:ea typeface=""/>
                          <a:cs typeface=""/>
                        </a:defRPr>
                      </a:lvl8pPr>
                      <a:lvl9pPr marL="3657600" algn="l" rtl="0" eaLnBrk="1" latinLnBrk="0" hangingPunct="1">
                        <a:defRPr kumimoji="0" kern="1200">
                          <a:solidFill>
                            <a:schemeClr val="tx1"/>
                          </a:solidFill>
                          <a:latin typeface="Verdana"/>
                          <a:ea typeface=""/>
                          <a:cs typeface=""/>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u="none" strike="noStrike" cap="none" normalizeH="0" baseline="0" dirty="0" smtClean="0">
                          <a:ln>
                            <a:noFill/>
                          </a:ln>
                          <a:solidFill>
                            <a:schemeClr val="accent6">
                              <a:lumMod val="50000"/>
                            </a:schemeClr>
                          </a:solidFill>
                          <a:effectLst/>
                          <a:latin typeface="Times New Roman" panose="02020603050405020304" pitchFamily="18" charset="0"/>
                          <a:cs typeface="Times New Roman" panose="02020603050405020304" pitchFamily="18" charset="0"/>
                        </a:rPr>
                        <a:t>684 </a:t>
                      </a:r>
                      <a:r>
                        <a:rPr kumimoji="0" lang="tr-TR" sz="160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m²</a:t>
                      </a:r>
                      <a:endParaRPr kumimoji="0" lang="tr-TR" sz="1600" b="1"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55674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effectLst>
                  <a:outerShdw blurRad="38100" dist="38100" dir="2700000" algn="tl">
                    <a:srgbClr val="000000">
                      <a:alpha val="43137"/>
                    </a:srgbClr>
                  </a:outerShdw>
                </a:effectLst>
              </a:rPr>
              <a:t>ÇALIŞMA SAATLERİ</a:t>
            </a:r>
            <a:endParaRPr lang="tr-TR"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1059582"/>
            <a:ext cx="2520280" cy="332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ikdörtgen 10"/>
          <p:cNvSpPr/>
          <p:nvPr/>
        </p:nvSpPr>
        <p:spPr>
          <a:xfrm>
            <a:off x="251520" y="4659982"/>
            <a:ext cx="8591028" cy="307777"/>
          </a:xfrm>
          <a:prstGeom prst="rect">
            <a:avLst/>
          </a:prstGeom>
        </p:spPr>
        <p:txBody>
          <a:bodyPr wrap="square">
            <a:spAutoFit/>
          </a:bodyPr>
          <a:lstStyle/>
          <a:p>
            <a:r>
              <a:rPr lang="tr-TR" sz="1400" dirty="0">
                <a:solidFill>
                  <a:schemeClr val="accent6">
                    <a:lumMod val="50000"/>
                  </a:schemeClr>
                </a:solidFill>
              </a:rPr>
              <a:t>(NOT: Eğitim öğretim dönemi 08.00-09.00 saatleri arası temizlik ve raf dizimi yapılmaktadır.)</a:t>
            </a:r>
          </a:p>
        </p:txBody>
      </p:sp>
      <p:graphicFrame>
        <p:nvGraphicFramePr>
          <p:cNvPr id="8" name="Tablo 2"/>
          <p:cNvGraphicFramePr>
            <a:graphicFrameLocks noGrp="1"/>
          </p:cNvGraphicFramePr>
          <p:nvPr>
            <p:extLst>
              <p:ext uri="{D42A27DB-BD31-4B8C-83A1-F6EECF244321}">
                <p14:modId xmlns:p14="http://schemas.microsoft.com/office/powerpoint/2010/main" val="2376175181"/>
              </p:ext>
            </p:extLst>
          </p:nvPr>
        </p:nvGraphicFramePr>
        <p:xfrm>
          <a:off x="251520" y="1347614"/>
          <a:ext cx="4886300" cy="1196894"/>
        </p:xfrm>
        <a:graphic>
          <a:graphicData uri="http://schemas.openxmlformats.org/drawingml/2006/table">
            <a:tbl>
              <a:tblPr firstRow="1" firstCol="1" bandRow="1">
                <a:tableStyleId>{10A1B5D5-9B99-4C35-A422-299274C87663}</a:tableStyleId>
              </a:tblPr>
              <a:tblGrid>
                <a:gridCol w="1783748">
                  <a:extLst>
                    <a:ext uri="{9D8B030D-6E8A-4147-A177-3AD203B41FA5}">
                      <a16:colId xmlns:a16="http://schemas.microsoft.com/office/drawing/2014/main" val="20000"/>
                    </a:ext>
                  </a:extLst>
                </a:gridCol>
                <a:gridCol w="1422403">
                  <a:extLst>
                    <a:ext uri="{9D8B030D-6E8A-4147-A177-3AD203B41FA5}">
                      <a16:colId xmlns:a16="http://schemas.microsoft.com/office/drawing/2014/main" val="20001"/>
                    </a:ext>
                  </a:extLst>
                </a:gridCol>
                <a:gridCol w="1680149">
                  <a:extLst>
                    <a:ext uri="{9D8B030D-6E8A-4147-A177-3AD203B41FA5}">
                      <a16:colId xmlns:a16="http://schemas.microsoft.com/office/drawing/2014/main" val="20002"/>
                    </a:ext>
                  </a:extLst>
                </a:gridCol>
              </a:tblGrid>
              <a:tr h="480548">
                <a:tc gridSpan="3">
                  <a:txBody>
                    <a:bodyPr/>
                    <a:lstStyle/>
                    <a:p>
                      <a:pPr algn="ctr">
                        <a:lnSpc>
                          <a:spcPct val="115000"/>
                        </a:lnSpc>
                        <a:spcAft>
                          <a:spcPts val="0"/>
                        </a:spcAft>
                      </a:pPr>
                      <a:r>
                        <a:rPr lang="tr-TR" sz="1100" dirty="0">
                          <a:effectLst/>
                        </a:rPr>
                        <a:t>EĞİTİM ÖĞRETİM DÖNEMİ MERKEZ KÜTÜPHANE ÇALIŞMA SAATLERİ</a:t>
                      </a:r>
                      <a:endParaRPr lang="tr-TR" sz="1100" dirty="0">
                        <a:effectLst/>
                        <a:latin typeface="Calibri"/>
                        <a:ea typeface="Calibri"/>
                        <a:cs typeface="Times New Roman"/>
                      </a:endParaRPr>
                    </a:p>
                  </a:txBody>
                  <a:tcPr marL="44450" marR="4445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55188">
                <a:tc>
                  <a:txBody>
                    <a:bodyPr/>
                    <a:lstStyle/>
                    <a:p>
                      <a:pPr algn="ctr">
                        <a:lnSpc>
                          <a:spcPct val="115000"/>
                        </a:lnSpc>
                        <a:spcAft>
                          <a:spcPts val="0"/>
                        </a:spcAft>
                      </a:pPr>
                      <a:r>
                        <a:rPr lang="tr-TR" sz="1200">
                          <a:effectLst/>
                        </a:rPr>
                        <a:t>HAFTA İÇİ</a:t>
                      </a:r>
                      <a:endParaRPr lang="tr-T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200">
                          <a:effectLst/>
                        </a:rPr>
                        <a:t>CUMARTESİ</a:t>
                      </a:r>
                      <a:endParaRPr lang="tr-T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200">
                          <a:effectLst/>
                        </a:rPr>
                        <a:t>PAZAR</a:t>
                      </a:r>
                      <a:endParaRPr lang="tr-TR" sz="1200">
                        <a:effectLst/>
                        <a:latin typeface="Calibri"/>
                        <a:ea typeface="Calibri"/>
                        <a:cs typeface="Times New Roman"/>
                      </a:endParaRPr>
                    </a:p>
                  </a:txBody>
                  <a:tcPr marL="44450" marR="44450" marT="0" marB="0" anchor="ctr"/>
                </a:tc>
                <a:extLst>
                  <a:ext uri="{0D108BD9-81ED-4DB2-BD59-A6C34878D82A}">
                    <a16:rowId xmlns:a16="http://schemas.microsoft.com/office/drawing/2014/main" val="10001"/>
                  </a:ext>
                </a:extLst>
              </a:tr>
              <a:tr h="361158">
                <a:tc>
                  <a:txBody>
                    <a:bodyPr/>
                    <a:lstStyle/>
                    <a:p>
                      <a:pPr algn="ctr">
                        <a:lnSpc>
                          <a:spcPct val="115000"/>
                        </a:lnSpc>
                        <a:spcAft>
                          <a:spcPts val="0"/>
                        </a:spcAft>
                      </a:pPr>
                      <a:r>
                        <a:rPr lang="tr-TR" sz="1200" dirty="0" smtClean="0">
                          <a:effectLst/>
                        </a:rPr>
                        <a:t>09.00-19.00</a:t>
                      </a:r>
                      <a:endParaRPr lang="tr-TR"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200">
                          <a:effectLst/>
                        </a:rPr>
                        <a:t>09.00-16.00</a:t>
                      </a:r>
                      <a:endParaRPr lang="tr-T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200" dirty="0">
                          <a:effectLst/>
                        </a:rPr>
                        <a:t>Kapalı</a:t>
                      </a:r>
                      <a:endParaRPr lang="tr-TR" sz="1200" dirty="0">
                        <a:effectLst/>
                        <a:latin typeface="Calibri"/>
                        <a:ea typeface="Calibri"/>
                        <a:cs typeface="Times New Roman"/>
                      </a:endParaRPr>
                    </a:p>
                  </a:txBody>
                  <a:tcPr marL="44450" marR="44450" marT="0" marB="0" anchor="ctr"/>
                </a:tc>
                <a:extLst>
                  <a:ext uri="{0D108BD9-81ED-4DB2-BD59-A6C34878D82A}">
                    <a16:rowId xmlns:a16="http://schemas.microsoft.com/office/drawing/2014/main" val="10002"/>
                  </a:ext>
                </a:extLst>
              </a:tr>
            </a:tbl>
          </a:graphicData>
        </a:graphic>
      </p:graphicFrame>
      <p:graphicFrame>
        <p:nvGraphicFramePr>
          <p:cNvPr id="9" name="Tablo 5"/>
          <p:cNvGraphicFramePr>
            <a:graphicFrameLocks noGrp="1"/>
          </p:cNvGraphicFramePr>
          <p:nvPr>
            <p:extLst>
              <p:ext uri="{D42A27DB-BD31-4B8C-83A1-F6EECF244321}">
                <p14:modId xmlns:p14="http://schemas.microsoft.com/office/powerpoint/2010/main" val="1064328004"/>
              </p:ext>
            </p:extLst>
          </p:nvPr>
        </p:nvGraphicFramePr>
        <p:xfrm>
          <a:off x="251520" y="3003798"/>
          <a:ext cx="4896544" cy="1320775"/>
        </p:xfrm>
        <a:graphic>
          <a:graphicData uri="http://schemas.openxmlformats.org/drawingml/2006/table">
            <a:tbl>
              <a:tblPr firstRow="1" firstCol="1" bandRow="1">
                <a:tableStyleId>{912C8C85-51F0-491E-9774-3900AFEF0FD7}</a:tableStyleId>
              </a:tblPr>
              <a:tblGrid>
                <a:gridCol w="1750231">
                  <a:extLst>
                    <a:ext uri="{9D8B030D-6E8A-4147-A177-3AD203B41FA5}">
                      <a16:colId xmlns:a16="http://schemas.microsoft.com/office/drawing/2014/main" val="20000"/>
                    </a:ext>
                  </a:extLst>
                </a:gridCol>
                <a:gridCol w="1483573">
                  <a:extLst>
                    <a:ext uri="{9D8B030D-6E8A-4147-A177-3AD203B41FA5}">
                      <a16:colId xmlns:a16="http://schemas.microsoft.com/office/drawing/2014/main" val="20001"/>
                    </a:ext>
                  </a:extLst>
                </a:gridCol>
                <a:gridCol w="1662740">
                  <a:extLst>
                    <a:ext uri="{9D8B030D-6E8A-4147-A177-3AD203B41FA5}">
                      <a16:colId xmlns:a16="http://schemas.microsoft.com/office/drawing/2014/main" val="20002"/>
                    </a:ext>
                  </a:extLst>
                </a:gridCol>
              </a:tblGrid>
              <a:tr h="516932">
                <a:tc gridSpan="3">
                  <a:txBody>
                    <a:bodyPr/>
                    <a:lstStyle/>
                    <a:p>
                      <a:pPr algn="ctr">
                        <a:lnSpc>
                          <a:spcPct val="115000"/>
                        </a:lnSpc>
                        <a:spcAft>
                          <a:spcPts val="0"/>
                        </a:spcAft>
                      </a:pPr>
                      <a:r>
                        <a:rPr lang="tr-TR" sz="1100" dirty="0">
                          <a:effectLst/>
                        </a:rPr>
                        <a:t>YAZ DÖNEMİ MERKEZ KÜTÜPHANE ÇALIŞMA SAATLERİ</a:t>
                      </a:r>
                      <a:endParaRPr lang="tr-TR" sz="1100" dirty="0">
                        <a:effectLst/>
                        <a:latin typeface="Calibri"/>
                        <a:ea typeface="Calibri"/>
                        <a:cs typeface="Times New Roman"/>
                      </a:endParaRPr>
                    </a:p>
                  </a:txBody>
                  <a:tcPr marL="44450" marR="4445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83219">
                <a:tc>
                  <a:txBody>
                    <a:bodyPr/>
                    <a:lstStyle/>
                    <a:p>
                      <a:pPr algn="ctr">
                        <a:lnSpc>
                          <a:spcPct val="115000"/>
                        </a:lnSpc>
                        <a:spcAft>
                          <a:spcPts val="0"/>
                        </a:spcAft>
                      </a:pPr>
                      <a:r>
                        <a:rPr lang="tr-TR" sz="1200">
                          <a:effectLst/>
                        </a:rPr>
                        <a:t>HAFTA İÇİ</a:t>
                      </a:r>
                      <a:endParaRPr lang="tr-T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200">
                          <a:effectLst/>
                        </a:rPr>
                        <a:t>CUMARTESİ</a:t>
                      </a:r>
                      <a:endParaRPr lang="tr-T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200">
                          <a:effectLst/>
                        </a:rPr>
                        <a:t>PAZAR</a:t>
                      </a:r>
                      <a:endParaRPr lang="tr-TR" sz="1200">
                        <a:effectLst/>
                        <a:latin typeface="Calibri"/>
                        <a:ea typeface="Calibri"/>
                        <a:cs typeface="Times New Roman"/>
                      </a:endParaRPr>
                    </a:p>
                  </a:txBody>
                  <a:tcPr marL="44450" marR="44450" marT="0" marB="0" anchor="ctr"/>
                </a:tc>
                <a:extLst>
                  <a:ext uri="{0D108BD9-81ED-4DB2-BD59-A6C34878D82A}">
                    <a16:rowId xmlns:a16="http://schemas.microsoft.com/office/drawing/2014/main" val="10001"/>
                  </a:ext>
                </a:extLst>
              </a:tr>
              <a:tr h="382300">
                <a:tc>
                  <a:txBody>
                    <a:bodyPr/>
                    <a:lstStyle/>
                    <a:p>
                      <a:pPr algn="ctr">
                        <a:lnSpc>
                          <a:spcPct val="115000"/>
                        </a:lnSpc>
                        <a:spcAft>
                          <a:spcPts val="0"/>
                        </a:spcAft>
                      </a:pPr>
                      <a:r>
                        <a:rPr lang="tr-TR" sz="1200" dirty="0">
                          <a:effectLst/>
                        </a:rPr>
                        <a:t>08.00-12.00</a:t>
                      </a:r>
                    </a:p>
                    <a:p>
                      <a:pPr algn="ctr">
                        <a:lnSpc>
                          <a:spcPct val="115000"/>
                        </a:lnSpc>
                        <a:spcAft>
                          <a:spcPts val="0"/>
                        </a:spcAft>
                      </a:pPr>
                      <a:r>
                        <a:rPr lang="tr-TR" sz="1200" dirty="0">
                          <a:effectLst/>
                        </a:rPr>
                        <a:t>13.00-17.00</a:t>
                      </a:r>
                      <a:endParaRPr lang="tr-TR"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200">
                          <a:effectLst/>
                        </a:rPr>
                        <a:t>Kapalı</a:t>
                      </a:r>
                      <a:endParaRPr lang="tr-T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200" dirty="0">
                          <a:effectLst/>
                        </a:rPr>
                        <a:t>Kapalı</a:t>
                      </a:r>
                      <a:endParaRPr lang="tr-TR" sz="1200" dirty="0">
                        <a:effectLst/>
                        <a:latin typeface="Calibri"/>
                        <a:ea typeface="Calibri"/>
                        <a:cs typeface="Times New Roman"/>
                      </a:endParaRPr>
                    </a:p>
                  </a:txBody>
                  <a:tcPr marL="44450" marR="4445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93170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KÜTÜPHANE OTOMASYON SİSTEMİ</a:t>
            </a:r>
            <a:r>
              <a:rPr lang="tr-TR" dirty="0">
                <a:effectLst>
                  <a:outerShdw blurRad="38100" dist="38100" dir="2700000" algn="tl">
                    <a:srgbClr val="000000">
                      <a:alpha val="43137"/>
                    </a:srgbClr>
                  </a:outerShdw>
                </a:effectLst>
              </a:rPr>
              <a:t>	</a:t>
            </a:r>
            <a:endParaRPr lang="tr-TR" dirty="0"/>
          </a:p>
        </p:txBody>
      </p:sp>
      <p:pic>
        <p:nvPicPr>
          <p:cNvPr id="5" name="Picture 3"/>
          <p:cNvPicPr>
            <a:picLocks noGrp="1" noChangeAspect="1" noChangeArrowheads="1"/>
          </p:cNvPicPr>
          <p:nvPr>
            <p:ph idx="10"/>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31589"/>
            <a:ext cx="3240360" cy="341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707654"/>
            <a:ext cx="648072" cy="53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İçerik Yer Tutucusu 4"/>
          <p:cNvSpPr>
            <a:spLocks noGrp="1"/>
          </p:cNvSpPr>
          <p:nvPr>
            <p:ph idx="1"/>
          </p:nvPr>
        </p:nvSpPr>
        <p:spPr>
          <a:xfrm>
            <a:off x="3995936" y="1419622"/>
            <a:ext cx="4536504" cy="2742158"/>
          </a:xfrm>
        </p:spPr>
        <p:txBody>
          <a:bodyPr/>
          <a:lstStyle/>
          <a:p>
            <a:pPr marL="0" indent="0" algn="ctr">
              <a:buNone/>
            </a:pPr>
            <a:endParaRPr lang="tr-TR" dirty="0">
              <a:latin typeface="Times New Roman" panose="02020603050405020304" pitchFamily="18" charset="0"/>
              <a:cs typeface="Times New Roman" panose="02020603050405020304" pitchFamily="18" charset="0"/>
            </a:endParaRPr>
          </a:p>
          <a:p>
            <a:pPr marL="0" indent="0" algn="ctr">
              <a:buNone/>
            </a:pPr>
            <a:r>
              <a:rPr lang="tr-TR" dirty="0">
                <a:latin typeface="Times New Roman" panose="02020603050405020304" pitchFamily="18" charset="0"/>
                <a:cs typeface="Times New Roman" panose="02020603050405020304" pitchFamily="18" charset="0"/>
              </a:rPr>
              <a:t>Kütüphane Otomasyon Sistemi olarak </a:t>
            </a:r>
          </a:p>
          <a:p>
            <a:pPr marL="0" indent="0" algn="ctr">
              <a:buNone/>
            </a:pPr>
            <a:r>
              <a:rPr lang="tr-TR" dirty="0">
                <a:latin typeface="Times New Roman" panose="02020603050405020304" pitchFamily="18" charset="0"/>
                <a:cs typeface="Times New Roman" panose="02020603050405020304" pitchFamily="18" charset="0"/>
              </a:rPr>
              <a:t>"Yordam Programı" kullanmaktadır. </a:t>
            </a:r>
          </a:p>
          <a:p>
            <a:pPr marL="0" indent="0" algn="ctr">
              <a:buNone/>
            </a:pPr>
            <a:r>
              <a:rPr lang="tr-TR" dirty="0">
                <a:latin typeface="Times New Roman" panose="02020603050405020304" pitchFamily="18" charset="0"/>
                <a:cs typeface="Times New Roman" panose="02020603050405020304" pitchFamily="18" charset="0"/>
              </a:rPr>
              <a:t>Okuyucularımız web üzerinden tarama, </a:t>
            </a:r>
          </a:p>
          <a:p>
            <a:pPr marL="0" indent="0" algn="ctr">
              <a:buNone/>
            </a:pPr>
            <a:r>
              <a:rPr lang="tr-TR" dirty="0">
                <a:latin typeface="Times New Roman" panose="02020603050405020304" pitchFamily="18" charset="0"/>
                <a:cs typeface="Times New Roman" panose="02020603050405020304" pitchFamily="18" charset="0"/>
              </a:rPr>
              <a:t>rezerve, süre uzatımı vs. işleri </a:t>
            </a:r>
          </a:p>
          <a:p>
            <a:pPr marL="0" indent="0" algn="ctr">
              <a:buNone/>
            </a:pPr>
            <a:r>
              <a:rPr lang="tr-TR" dirty="0">
                <a:latin typeface="Times New Roman" panose="02020603050405020304" pitchFamily="18" charset="0"/>
                <a:cs typeface="Times New Roman" panose="02020603050405020304" pitchFamily="18" charset="0"/>
              </a:rPr>
              <a:t>yapabilmekte, ayrıca cep kütüphanem </a:t>
            </a:r>
          </a:p>
          <a:p>
            <a:pPr marL="0" indent="0" algn="ctr">
              <a:buNone/>
            </a:pPr>
            <a:r>
              <a:rPr lang="tr-TR" dirty="0">
                <a:latin typeface="Times New Roman" panose="02020603050405020304" pitchFamily="18" charset="0"/>
                <a:cs typeface="Times New Roman" panose="02020603050405020304" pitchFamily="18" charset="0"/>
              </a:rPr>
              <a:t>uygulaması ile akıllı telefonlarda kullanılabilmektedirler.</a:t>
            </a:r>
          </a:p>
          <a:p>
            <a:endParaRPr lang="tr-TR" dirty="0"/>
          </a:p>
        </p:txBody>
      </p:sp>
    </p:spTree>
    <p:extLst>
      <p:ext uri="{BB962C8B-B14F-4D97-AF65-F5344CB8AC3E}">
        <p14:creationId xmlns:p14="http://schemas.microsoft.com/office/powerpoint/2010/main" val="3802184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effectLst>
                  <a:outerShdw blurRad="38100" dist="38100" dir="2700000" algn="tl">
                    <a:srgbClr val="000000">
                      <a:alpha val="43137"/>
                    </a:srgbClr>
                  </a:outerShdw>
                </a:effectLst>
              </a:rPr>
              <a:t> WEB HİZMETLERİ</a:t>
            </a:r>
            <a:endParaRPr lang="tr-TR" dirty="0"/>
          </a:p>
        </p:txBody>
      </p:sp>
      <p:sp>
        <p:nvSpPr>
          <p:cNvPr id="4" name="İçerik Yer Tutucusu 3"/>
          <p:cNvSpPr>
            <a:spLocks noGrp="1"/>
          </p:cNvSpPr>
          <p:nvPr>
            <p:ph idx="10"/>
          </p:nvPr>
        </p:nvSpPr>
        <p:spPr>
          <a:xfrm>
            <a:off x="4644008" y="1851670"/>
            <a:ext cx="4166120" cy="2160240"/>
          </a:xfrm>
        </p:spPr>
        <p:txBody>
          <a:bodyPr/>
          <a:lstStyle/>
          <a:p>
            <a:r>
              <a:rPr lang="tr-TR" sz="1600" b="1" u="sng" dirty="0">
                <a:latin typeface="Arial" pitchFamily="34" charset="0"/>
                <a:cs typeface="Arial" pitchFamily="34" charset="0"/>
              </a:rPr>
              <a:t>Kütüphanemiz web sayfasından;</a:t>
            </a:r>
          </a:p>
          <a:p>
            <a:pPr marL="285750" indent="-285750">
              <a:buFont typeface="Wingdings" pitchFamily="2" charset="2"/>
              <a:buChar char="ü"/>
            </a:pPr>
            <a:r>
              <a:rPr lang="tr-TR" sz="1600" dirty="0">
                <a:latin typeface="Arial" pitchFamily="34" charset="0"/>
                <a:cs typeface="Arial" pitchFamily="34" charset="0"/>
              </a:rPr>
              <a:t>Duyurulara ulaşabilir,</a:t>
            </a:r>
          </a:p>
          <a:p>
            <a:pPr marL="285750" indent="-285750">
              <a:buFont typeface="Wingdings" pitchFamily="2" charset="2"/>
              <a:buChar char="ü"/>
            </a:pPr>
            <a:r>
              <a:rPr lang="tr-TR" sz="1600" dirty="0" err="1">
                <a:latin typeface="Arial" pitchFamily="34" charset="0"/>
                <a:cs typeface="Arial" pitchFamily="34" charset="0"/>
              </a:rPr>
              <a:t>Veritabanlarına</a:t>
            </a:r>
            <a:r>
              <a:rPr lang="tr-TR" sz="1600" dirty="0">
                <a:latin typeface="Arial" pitchFamily="34" charset="0"/>
                <a:cs typeface="Arial" pitchFamily="34" charset="0"/>
              </a:rPr>
              <a:t> erişebilir,</a:t>
            </a:r>
          </a:p>
          <a:p>
            <a:pPr marL="285750" indent="-285750">
              <a:buFont typeface="Wingdings" pitchFamily="2" charset="2"/>
              <a:buChar char="ü"/>
            </a:pPr>
            <a:r>
              <a:rPr lang="tr-TR" sz="1600" dirty="0">
                <a:latin typeface="Arial" pitchFamily="34" charset="0"/>
                <a:cs typeface="Arial" pitchFamily="34" charset="0"/>
              </a:rPr>
              <a:t>Kütüphane hesabınızı kullanabilir,</a:t>
            </a:r>
          </a:p>
          <a:p>
            <a:pPr marL="285750" indent="-285750">
              <a:buFont typeface="Wingdings" pitchFamily="2" charset="2"/>
              <a:buChar char="ü"/>
            </a:pPr>
            <a:r>
              <a:rPr lang="tr-TR" sz="1600" dirty="0">
                <a:latin typeface="Arial" pitchFamily="34" charset="0"/>
                <a:cs typeface="Arial" pitchFamily="34" charset="0"/>
              </a:rPr>
              <a:t>Kütüphaneciye sorabilir, </a:t>
            </a:r>
          </a:p>
          <a:p>
            <a:pPr marL="285750" indent="-285750">
              <a:buFont typeface="Wingdings" pitchFamily="2" charset="2"/>
              <a:buChar char="ü"/>
            </a:pPr>
            <a:r>
              <a:rPr lang="tr-TR" sz="1600" dirty="0">
                <a:latin typeface="Arial" pitchFamily="34" charset="0"/>
                <a:cs typeface="Arial" pitchFamily="34" charset="0"/>
              </a:rPr>
              <a:t>Açık erişim verilerine erişebilir ve </a:t>
            </a:r>
          </a:p>
          <a:p>
            <a:pPr marL="285750" indent="-285750">
              <a:buFont typeface="Wingdings" pitchFamily="2" charset="2"/>
              <a:buChar char="ü"/>
            </a:pPr>
            <a:r>
              <a:rPr lang="tr-TR" sz="1600" dirty="0">
                <a:latin typeface="Arial" pitchFamily="34" charset="0"/>
                <a:cs typeface="Arial" pitchFamily="34" charset="0"/>
              </a:rPr>
              <a:t>Kütüphane katalog taraması yapabilirsiniz. </a:t>
            </a:r>
          </a:p>
          <a:p>
            <a:endParaRPr lang="tr-TR" dirty="0"/>
          </a:p>
        </p:txBody>
      </p:sp>
      <p:pic>
        <p:nvPicPr>
          <p:cNvPr id="1027" name="Picture 3"/>
          <p:cNvPicPr>
            <a:picLocks noChangeAspect="1" noChangeArrowheads="1"/>
          </p:cNvPicPr>
          <p:nvPr/>
        </p:nvPicPr>
        <p:blipFill>
          <a:blip r:embed="rId2" cstate="print"/>
          <a:srcRect/>
          <a:stretch>
            <a:fillRect/>
          </a:stretch>
        </p:blipFill>
        <p:spPr bwMode="auto">
          <a:xfrm>
            <a:off x="251520" y="987574"/>
            <a:ext cx="4176464" cy="3960440"/>
          </a:xfrm>
          <a:prstGeom prst="rect">
            <a:avLst/>
          </a:prstGeom>
          <a:noFill/>
          <a:ln w="9525">
            <a:noFill/>
            <a:miter lim="800000"/>
            <a:headEnd/>
            <a:tailEnd/>
          </a:ln>
          <a:effectLst/>
        </p:spPr>
      </p:pic>
    </p:spTree>
    <p:extLst>
      <p:ext uri="{BB962C8B-B14F-4D97-AF65-F5344CB8AC3E}">
        <p14:creationId xmlns:p14="http://schemas.microsoft.com/office/powerpoint/2010/main" val="3930315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000" dirty="0">
                <a:effectLst>
                  <a:outerShdw blurRad="38100" dist="38100" dir="2700000" algn="tl">
                    <a:srgbClr val="000000">
                      <a:alpha val="43137"/>
                    </a:srgbClr>
                  </a:outerShdw>
                </a:effectLst>
                <a:latin typeface="Times New Roman" pitchFamily="18" charset="0"/>
                <a:cs typeface="Times New Roman" pitchFamily="18" charset="0"/>
              </a:rPr>
              <a:t>KULLANICILARA GÖRE ÖDÜNÇ KİTAP SAYILARI VE SÜRELERİ</a:t>
            </a:r>
            <a:endParaRPr lang="tr-TR" sz="2000" dirty="0">
              <a:latin typeface="Times New Roman" pitchFamily="18" charset="0"/>
              <a:cs typeface="Times New Roman" pitchFamily="18" charset="0"/>
            </a:endParaRPr>
          </a:p>
        </p:txBody>
      </p:sp>
      <p:sp>
        <p:nvSpPr>
          <p:cNvPr id="6" name="Dikdörtgen 5"/>
          <p:cNvSpPr/>
          <p:nvPr/>
        </p:nvSpPr>
        <p:spPr>
          <a:xfrm>
            <a:off x="323528" y="1203598"/>
            <a:ext cx="7740352" cy="1077218"/>
          </a:xfrm>
          <a:prstGeom prst="rect">
            <a:avLst/>
          </a:prstGeom>
        </p:spPr>
        <p:txBody>
          <a:bodyPr wrap="square">
            <a:spAutoFit/>
          </a:bodyPr>
          <a:lstStyle/>
          <a:p>
            <a:pPr lvl="0">
              <a:buFont typeface="Wingdings" pitchFamily="2" charset="2"/>
              <a:buChar char="Ø"/>
            </a:pPr>
            <a:r>
              <a:rPr lang="tr-TR" sz="1600" dirty="0">
                <a:solidFill>
                  <a:schemeClr val="accent6">
                    <a:lumMod val="50000"/>
                  </a:schemeClr>
                </a:solidFill>
                <a:latin typeface="Arial" pitchFamily="34" charset="0"/>
                <a:cs typeface="Arial" pitchFamily="34" charset="0"/>
              </a:rPr>
              <a:t>Alınan materyalin ödünç süresi dolmadan bir defaya mahsus süresi uzatılabilir.</a:t>
            </a:r>
          </a:p>
          <a:p>
            <a:pPr lvl="0">
              <a:buFont typeface="Wingdings" pitchFamily="2" charset="2"/>
              <a:buChar char="Ø"/>
            </a:pPr>
            <a:r>
              <a:rPr lang="tr-TR" sz="1600" dirty="0">
                <a:solidFill>
                  <a:schemeClr val="accent6">
                    <a:lumMod val="50000"/>
                  </a:schemeClr>
                </a:solidFill>
                <a:latin typeface="Arial" pitchFamily="34" charset="0"/>
                <a:cs typeface="Arial" pitchFamily="34" charset="0"/>
              </a:rPr>
              <a:t>Tatil günlerinde ödünç verilen kitap sayısı ve ödünç süresi uzatılır.</a:t>
            </a:r>
          </a:p>
          <a:p>
            <a:pPr lvl="0">
              <a:buFont typeface="Wingdings" pitchFamily="2" charset="2"/>
              <a:buChar char="Ø"/>
            </a:pPr>
            <a:r>
              <a:rPr lang="tr-TR" sz="1600" dirty="0">
                <a:solidFill>
                  <a:schemeClr val="accent6">
                    <a:lumMod val="50000"/>
                  </a:schemeClr>
                </a:solidFill>
                <a:latin typeface="Arial" pitchFamily="34" charset="0"/>
                <a:cs typeface="Arial" pitchFamily="34" charset="0"/>
              </a:rPr>
              <a:t>Danışma kaynakları,  süreli yayınlar ve kütüphane kullanıcıları için rezerve edilmiş </a:t>
            </a:r>
          </a:p>
          <a:p>
            <a:pPr lvl="0"/>
            <a:r>
              <a:rPr lang="tr-TR" sz="1600" dirty="0">
                <a:solidFill>
                  <a:schemeClr val="accent6">
                    <a:lumMod val="50000"/>
                  </a:schemeClr>
                </a:solidFill>
                <a:latin typeface="Arial" pitchFamily="34" charset="0"/>
                <a:cs typeface="Arial" pitchFamily="34" charset="0"/>
              </a:rPr>
              <a:t>kaynaklar ödünç verilmemektedir.</a:t>
            </a:r>
          </a:p>
        </p:txBody>
      </p:sp>
      <p:graphicFrame>
        <p:nvGraphicFramePr>
          <p:cNvPr id="9" name="İçerik Yer Tutucusu 2"/>
          <p:cNvGraphicFramePr>
            <a:graphicFrameLocks/>
          </p:cNvGraphicFramePr>
          <p:nvPr>
            <p:extLst>
              <p:ext uri="{D42A27DB-BD31-4B8C-83A1-F6EECF244321}">
                <p14:modId xmlns:p14="http://schemas.microsoft.com/office/powerpoint/2010/main" val="1220967613"/>
              </p:ext>
            </p:extLst>
          </p:nvPr>
        </p:nvGraphicFramePr>
        <p:xfrm>
          <a:off x="539552" y="2355726"/>
          <a:ext cx="7478588" cy="1718842"/>
        </p:xfrm>
        <a:graphic>
          <a:graphicData uri="http://schemas.openxmlformats.org/drawingml/2006/table">
            <a:tbl>
              <a:tblPr firstRow="1" firstCol="1" lastRow="1" lastCol="1" bandRow="1" bandCol="1">
                <a:tableStyleId>{10A1B5D5-9B99-4C35-A422-299274C87663}</a:tableStyleId>
              </a:tblPr>
              <a:tblGrid>
                <a:gridCol w="4280968">
                  <a:extLst>
                    <a:ext uri="{9D8B030D-6E8A-4147-A177-3AD203B41FA5}">
                      <a16:colId xmlns:a16="http://schemas.microsoft.com/office/drawing/2014/main" val="20000"/>
                    </a:ext>
                  </a:extLst>
                </a:gridCol>
                <a:gridCol w="1578053">
                  <a:extLst>
                    <a:ext uri="{9D8B030D-6E8A-4147-A177-3AD203B41FA5}">
                      <a16:colId xmlns:a16="http://schemas.microsoft.com/office/drawing/2014/main" val="20001"/>
                    </a:ext>
                  </a:extLst>
                </a:gridCol>
                <a:gridCol w="1619567">
                  <a:extLst>
                    <a:ext uri="{9D8B030D-6E8A-4147-A177-3AD203B41FA5}">
                      <a16:colId xmlns:a16="http://schemas.microsoft.com/office/drawing/2014/main" val="20002"/>
                    </a:ext>
                  </a:extLst>
                </a:gridCol>
              </a:tblGrid>
              <a:tr h="486259">
                <a:tc>
                  <a:txBody>
                    <a:bodyPr/>
                    <a:lstStyle/>
                    <a:p>
                      <a:pPr>
                        <a:spcAft>
                          <a:spcPts val="0"/>
                        </a:spcAft>
                      </a:pPr>
                      <a:r>
                        <a:rPr lang="tr-TR" sz="1400" dirty="0">
                          <a:effectLst/>
                        </a:rPr>
                        <a:t> </a:t>
                      </a:r>
                    </a:p>
                    <a:p>
                      <a:pPr>
                        <a:spcAft>
                          <a:spcPts val="0"/>
                        </a:spcAft>
                      </a:pPr>
                      <a:r>
                        <a:rPr lang="tr-TR" sz="1400" dirty="0">
                          <a:effectLst/>
                        </a:rPr>
                        <a:t>KULLANICILAR</a:t>
                      </a:r>
                      <a:endParaRPr lang="tr-TR" sz="14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endParaRPr lang="tr-TR" sz="1400" dirty="0">
                        <a:effectLst/>
                      </a:endParaRPr>
                    </a:p>
                    <a:p>
                      <a:pPr algn="ctr">
                        <a:spcAft>
                          <a:spcPts val="0"/>
                        </a:spcAft>
                      </a:pPr>
                      <a:r>
                        <a:rPr lang="tr-TR" sz="1400" dirty="0">
                          <a:effectLst/>
                        </a:rPr>
                        <a:t>Kitap Sayısı</a:t>
                      </a:r>
                      <a:endParaRPr lang="tr-TR" sz="14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endParaRPr lang="tr-TR" sz="1400" dirty="0">
                        <a:effectLst/>
                      </a:endParaRPr>
                    </a:p>
                    <a:p>
                      <a:pPr algn="ctr">
                        <a:spcAft>
                          <a:spcPts val="0"/>
                        </a:spcAft>
                      </a:pPr>
                      <a:r>
                        <a:rPr lang="tr-TR" sz="1400" dirty="0">
                          <a:effectLst/>
                        </a:rPr>
                        <a:t>Süre</a:t>
                      </a:r>
                      <a:endParaRPr lang="tr-TR" sz="1400" b="1"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14801">
                <a:tc>
                  <a:txBody>
                    <a:bodyPr/>
                    <a:lstStyle/>
                    <a:p>
                      <a:pPr>
                        <a:spcAft>
                          <a:spcPts val="0"/>
                        </a:spcAft>
                      </a:pPr>
                      <a:r>
                        <a:rPr lang="tr-TR" sz="1400" b="0" dirty="0">
                          <a:effectLst/>
                        </a:rPr>
                        <a:t>Akademik ve İdari Personel </a:t>
                      </a:r>
                      <a:endParaRPr lang="tr-TR" sz="14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1400" b="0" dirty="0">
                          <a:effectLst/>
                          <a:latin typeface="+mn-lt"/>
                          <a:ea typeface="+mn-ea"/>
                          <a:cs typeface="+mn-cs"/>
                        </a:rPr>
                        <a:t>5</a:t>
                      </a:r>
                      <a:endParaRPr lang="tr-TR" sz="14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1400" b="0" dirty="0" smtClean="0">
                          <a:effectLst/>
                        </a:rPr>
                        <a:t>30 </a:t>
                      </a:r>
                      <a:r>
                        <a:rPr lang="tr-TR" sz="1400" b="0" dirty="0">
                          <a:effectLst/>
                        </a:rPr>
                        <a:t>Gün</a:t>
                      </a:r>
                      <a:endParaRPr lang="tr-TR" sz="1400" b="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87024">
                <a:tc>
                  <a:txBody>
                    <a:bodyPr/>
                    <a:lstStyle/>
                    <a:p>
                      <a:pPr>
                        <a:spcAft>
                          <a:spcPts val="0"/>
                        </a:spcAft>
                      </a:pPr>
                      <a:r>
                        <a:rPr lang="tr-TR" sz="1400" b="0" dirty="0">
                          <a:effectLst/>
                        </a:rPr>
                        <a:t>Yüksek Lisans ve Doktora Öğrencileri</a:t>
                      </a:r>
                      <a:endParaRPr lang="tr-TR" sz="14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1400" b="0" dirty="0">
                          <a:effectLst/>
                          <a:latin typeface="+mn-lt"/>
                          <a:ea typeface="+mn-ea"/>
                          <a:cs typeface="+mn-cs"/>
                        </a:rPr>
                        <a:t>5</a:t>
                      </a:r>
                      <a:endParaRPr lang="tr-TR" sz="14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1400" b="0" dirty="0" smtClean="0">
                          <a:effectLst/>
                        </a:rPr>
                        <a:t>30 </a:t>
                      </a:r>
                      <a:r>
                        <a:rPr lang="tr-TR" sz="1400" b="0" dirty="0">
                          <a:effectLst/>
                        </a:rPr>
                        <a:t>Gün</a:t>
                      </a:r>
                      <a:endParaRPr lang="tr-TR" sz="1400" b="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15379">
                <a:tc>
                  <a:txBody>
                    <a:bodyPr/>
                    <a:lstStyle/>
                    <a:p>
                      <a:pPr>
                        <a:spcAft>
                          <a:spcPts val="0"/>
                        </a:spcAft>
                      </a:pPr>
                      <a:r>
                        <a:rPr lang="tr-TR" sz="1400" b="0" dirty="0">
                          <a:effectLst/>
                        </a:rPr>
                        <a:t>Öğrenci</a:t>
                      </a:r>
                      <a:endParaRPr lang="tr-TR" sz="14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1400" b="0" dirty="0">
                          <a:effectLst/>
                          <a:latin typeface="+mn-lt"/>
                          <a:ea typeface="+mn-ea"/>
                          <a:cs typeface="+mn-cs"/>
                        </a:rPr>
                        <a:t>3</a:t>
                      </a:r>
                      <a:endParaRPr lang="tr-TR" sz="14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1400" b="0" dirty="0">
                          <a:effectLst/>
                        </a:rPr>
                        <a:t>15 Gün</a:t>
                      </a:r>
                      <a:endParaRPr lang="tr-TR" sz="1400" b="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15379">
                <a:tc>
                  <a:txBody>
                    <a:bodyPr/>
                    <a:lstStyle/>
                    <a:p>
                      <a:pPr>
                        <a:spcAft>
                          <a:spcPts val="0"/>
                        </a:spcAft>
                      </a:pPr>
                      <a:r>
                        <a:rPr lang="tr-TR" sz="1400" b="0" dirty="0">
                          <a:effectLst/>
                        </a:rPr>
                        <a:t>Dış</a:t>
                      </a:r>
                      <a:r>
                        <a:rPr lang="tr-TR" sz="1400" b="0" baseline="0" dirty="0">
                          <a:effectLst/>
                        </a:rPr>
                        <a:t> Kullanıcı</a:t>
                      </a:r>
                      <a:endParaRPr lang="tr-TR" sz="14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1400" b="0" dirty="0">
                          <a:effectLst/>
                          <a:latin typeface="+mn-lt"/>
                          <a:ea typeface="+mn-ea"/>
                          <a:cs typeface="+mn-cs"/>
                        </a:rPr>
                        <a:t>3</a:t>
                      </a:r>
                      <a:endParaRPr lang="tr-TR" sz="14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1400" b="0" dirty="0">
                          <a:effectLst/>
                        </a:rPr>
                        <a:t>10 Gün</a:t>
                      </a:r>
                      <a:endParaRPr lang="tr-TR" sz="1400" b="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62267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rId2"/>
          </p:cNvPr>
          <p:cNvSpPr txBox="1"/>
          <p:nvPr/>
        </p:nvSpPr>
        <p:spPr>
          <a:xfrm>
            <a:off x="0" y="4844068"/>
            <a:ext cx="9144000" cy="215444"/>
          </a:xfrm>
          <a:prstGeom prst="rect">
            <a:avLst/>
          </a:prstGeom>
          <a:noFill/>
        </p:spPr>
        <p:txBody>
          <a:bodyPr wrap="square" rtlCol="0">
            <a:spAutoFit/>
          </a:bodyPr>
          <a:lstStyle/>
          <a:p>
            <a:pPr algn="ctr"/>
            <a:r>
              <a:rPr lang="en-US" altLang="ko-KR" sz="800" dirty="0">
                <a:solidFill>
                  <a:schemeClr val="accent6">
                    <a:lumMod val="50000"/>
                  </a:schemeClr>
                </a:solidFill>
                <a:latin typeface="Arial" pitchFamily="34" charset="0"/>
                <a:cs typeface="Arial" pitchFamily="34" charset="0"/>
              </a:rPr>
              <a:t>ALLPPT.com _ Free PowerPoint Templates, Diagrams and Charts</a:t>
            </a:r>
            <a:endParaRPr lang="ko-KR" altLang="en-US" sz="800" dirty="0">
              <a:solidFill>
                <a:schemeClr val="accent6">
                  <a:lumMod val="50000"/>
                </a:schemeClr>
              </a:solidFill>
              <a:latin typeface="Arial" pitchFamily="34" charset="0"/>
              <a:cs typeface="Arial" pitchFamily="34" charset="0"/>
            </a:endParaRPr>
          </a:p>
        </p:txBody>
      </p:sp>
      <p:sp>
        <p:nvSpPr>
          <p:cNvPr id="8" name="Round Same Side Corner Rectangle 7"/>
          <p:cNvSpPr/>
          <p:nvPr/>
        </p:nvSpPr>
        <p:spPr>
          <a:xfrm>
            <a:off x="3416796" y="339502"/>
            <a:ext cx="5616624" cy="987579"/>
          </a:xfrm>
          <a:prstGeom prst="round2SameRect">
            <a:avLst>
              <a:gd name="adj1" fmla="val 50000"/>
              <a:gd name="adj2" fmla="val 50000"/>
            </a:avLst>
          </a:prstGeom>
          <a:solidFill>
            <a:schemeClr val="accent6">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ko-KR" sz="3200" b="1" dirty="0"/>
              <a:t>BÜTÇEMİZ</a:t>
            </a:r>
            <a:endParaRPr lang="ko-KR" altLang="en-US" sz="3200" b="1" dirty="0"/>
          </a:p>
        </p:txBody>
      </p:sp>
    </p:spTree>
    <p:extLst>
      <p:ext uri="{BB962C8B-B14F-4D97-AF65-F5344CB8AC3E}">
        <p14:creationId xmlns:p14="http://schemas.microsoft.com/office/powerpoint/2010/main" val="3022317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0" y="0"/>
            <a:ext cx="9144000" cy="915566"/>
          </a:xfrm>
        </p:spPr>
        <p:txBody>
          <a:bodyPr/>
          <a:lstStyle/>
          <a:p>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KÜTÜPHANE BÜTÇE UYGULAMA SONUÇLARI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2021)</a:t>
            </a:r>
            <a:endParaRPr lang="tr-TR" sz="2400" dirty="0"/>
          </a:p>
        </p:txBody>
      </p:sp>
      <p:graphicFrame>
        <p:nvGraphicFramePr>
          <p:cNvPr id="5" name="4 Tablo"/>
          <p:cNvGraphicFramePr>
            <a:graphicFrameLocks noGrp="1"/>
          </p:cNvGraphicFramePr>
          <p:nvPr>
            <p:extLst>
              <p:ext uri="{D42A27DB-BD31-4B8C-83A1-F6EECF244321}">
                <p14:modId xmlns:p14="http://schemas.microsoft.com/office/powerpoint/2010/main" val="907753291"/>
              </p:ext>
            </p:extLst>
          </p:nvPr>
        </p:nvGraphicFramePr>
        <p:xfrm>
          <a:off x="251519" y="1203597"/>
          <a:ext cx="8352928" cy="3065648"/>
        </p:xfrm>
        <a:graphic>
          <a:graphicData uri="http://schemas.openxmlformats.org/drawingml/2006/table">
            <a:tbl>
              <a:tblPr/>
              <a:tblGrid>
                <a:gridCol w="2377160">
                  <a:extLst>
                    <a:ext uri="{9D8B030D-6E8A-4147-A177-3AD203B41FA5}">
                      <a16:colId xmlns:a16="http://schemas.microsoft.com/office/drawing/2014/main" val="20000"/>
                    </a:ext>
                  </a:extLst>
                </a:gridCol>
                <a:gridCol w="1101632">
                  <a:extLst>
                    <a:ext uri="{9D8B030D-6E8A-4147-A177-3AD203B41FA5}">
                      <a16:colId xmlns:a16="http://schemas.microsoft.com/office/drawing/2014/main" val="20001"/>
                    </a:ext>
                  </a:extLst>
                </a:gridCol>
                <a:gridCol w="1112448">
                  <a:extLst>
                    <a:ext uri="{9D8B030D-6E8A-4147-A177-3AD203B41FA5}">
                      <a16:colId xmlns:a16="http://schemas.microsoft.com/office/drawing/2014/main" val="20002"/>
                    </a:ext>
                  </a:extLst>
                </a:gridCol>
                <a:gridCol w="1179011">
                  <a:extLst>
                    <a:ext uri="{9D8B030D-6E8A-4147-A177-3AD203B41FA5}">
                      <a16:colId xmlns:a16="http://schemas.microsoft.com/office/drawing/2014/main" val="20003"/>
                    </a:ext>
                  </a:extLst>
                </a:gridCol>
                <a:gridCol w="753003">
                  <a:extLst>
                    <a:ext uri="{9D8B030D-6E8A-4147-A177-3AD203B41FA5}">
                      <a16:colId xmlns:a16="http://schemas.microsoft.com/office/drawing/2014/main" val="20004"/>
                    </a:ext>
                  </a:extLst>
                </a:gridCol>
                <a:gridCol w="853682">
                  <a:extLst>
                    <a:ext uri="{9D8B030D-6E8A-4147-A177-3AD203B41FA5}">
                      <a16:colId xmlns:a16="http://schemas.microsoft.com/office/drawing/2014/main" val="20005"/>
                    </a:ext>
                  </a:extLst>
                </a:gridCol>
                <a:gridCol w="975992">
                  <a:extLst>
                    <a:ext uri="{9D8B030D-6E8A-4147-A177-3AD203B41FA5}">
                      <a16:colId xmlns:a16="http://schemas.microsoft.com/office/drawing/2014/main" val="20006"/>
                    </a:ext>
                  </a:extLst>
                </a:gridCol>
              </a:tblGrid>
              <a:tr h="472500">
                <a:tc>
                  <a:txBody>
                    <a:bodyPr/>
                    <a:lstStyle/>
                    <a:p>
                      <a:pPr>
                        <a:lnSpc>
                          <a:spcPct val="115000"/>
                        </a:lnSpc>
                        <a:spcAft>
                          <a:spcPts val="1000"/>
                        </a:spcAft>
                      </a:pPr>
                      <a:r>
                        <a:rPr lang="tr-TR" sz="1100" b="1" dirty="0">
                          <a:latin typeface="Calibri"/>
                          <a:ea typeface="Calibri"/>
                          <a:cs typeface="Calibri"/>
                        </a:rPr>
                        <a:t>Açıklama</a:t>
                      </a:r>
                      <a:endParaRPr lang="tr-TR" sz="1100" dirty="0">
                        <a:latin typeface="Calibri"/>
                        <a:ea typeface="Calibri"/>
                        <a:cs typeface="Calibri"/>
                      </a:endParaRP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0"/>
                        </a:spcAft>
                      </a:pPr>
                      <a:r>
                        <a:rPr lang="tr-TR" sz="1100" b="1" dirty="0">
                          <a:latin typeface="Calibri"/>
                          <a:ea typeface="Calibri"/>
                          <a:cs typeface="Calibri"/>
                        </a:rPr>
                        <a:t>K.B.Ö.</a:t>
                      </a:r>
                      <a:endParaRPr lang="tr-TR" sz="1100" dirty="0">
                        <a:latin typeface="Calibri"/>
                        <a:ea typeface="Calibri"/>
                        <a:cs typeface="Calibri"/>
                      </a:endParaRP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0"/>
                        </a:spcAft>
                      </a:pPr>
                      <a:r>
                        <a:rPr lang="tr-TR" sz="1100" b="1" dirty="0">
                          <a:latin typeface="Calibri"/>
                          <a:ea typeface="Calibri"/>
                          <a:cs typeface="Calibri"/>
                        </a:rPr>
                        <a:t>Yıl Sonu Ödenek</a:t>
                      </a:r>
                      <a:endParaRPr lang="tr-TR" sz="1100" dirty="0">
                        <a:latin typeface="Calibri"/>
                        <a:ea typeface="Calibri"/>
                        <a:cs typeface="Calibri"/>
                      </a:endParaRP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0"/>
                        </a:spcAft>
                      </a:pPr>
                      <a:r>
                        <a:rPr lang="tr-TR" sz="1100" b="1" dirty="0">
                          <a:latin typeface="Calibri"/>
                          <a:ea typeface="Calibri"/>
                          <a:cs typeface="Calibri"/>
                        </a:rPr>
                        <a:t>Harcama</a:t>
                      </a:r>
                      <a:endParaRPr lang="tr-TR" sz="1100" dirty="0">
                        <a:latin typeface="Calibri"/>
                        <a:ea typeface="Calibri"/>
                        <a:cs typeface="Calibri"/>
                      </a:endParaRP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0"/>
                        </a:spcAft>
                      </a:pPr>
                      <a:r>
                        <a:rPr lang="tr-TR" sz="800" dirty="0">
                          <a:latin typeface="Calibri"/>
                          <a:ea typeface="Calibri"/>
                          <a:cs typeface="Calibri"/>
                        </a:rPr>
                        <a:t>K.B.Ö. /Toplam Ödenek. (%)</a:t>
                      </a:r>
                      <a:endParaRPr lang="tr-TR" sz="1100" dirty="0">
                        <a:latin typeface="Calibri"/>
                        <a:ea typeface="Calibri"/>
                        <a:cs typeface="Calibri"/>
                      </a:endParaRP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1000"/>
                        </a:spcAft>
                      </a:pPr>
                      <a:r>
                        <a:rPr lang="tr-TR" sz="800" dirty="0">
                          <a:latin typeface="Calibri"/>
                          <a:ea typeface="Calibri"/>
                          <a:cs typeface="Calibri"/>
                        </a:rPr>
                        <a:t>Harcama/</a:t>
                      </a:r>
                      <a:endParaRPr lang="tr-TR" sz="1100" dirty="0">
                        <a:latin typeface="Calibri"/>
                        <a:ea typeface="Calibri"/>
                        <a:cs typeface="Calibri"/>
                      </a:endParaRPr>
                    </a:p>
                    <a:p>
                      <a:pPr>
                        <a:lnSpc>
                          <a:spcPct val="115000"/>
                        </a:lnSpc>
                        <a:spcAft>
                          <a:spcPts val="1000"/>
                        </a:spcAft>
                      </a:pPr>
                      <a:r>
                        <a:rPr lang="tr-TR" sz="800" dirty="0">
                          <a:latin typeface="Calibri"/>
                          <a:ea typeface="Calibri"/>
                          <a:cs typeface="Calibri"/>
                        </a:rPr>
                        <a:t>K.B.Ö</a:t>
                      </a:r>
                      <a:endParaRPr lang="tr-TR" sz="1100" dirty="0">
                        <a:latin typeface="Calibri"/>
                        <a:ea typeface="Calibri"/>
                        <a:cs typeface="Calibri"/>
                      </a:endParaRP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1000"/>
                        </a:spcAft>
                      </a:pPr>
                      <a:r>
                        <a:rPr lang="tr-TR" sz="800" dirty="0">
                          <a:latin typeface="Calibri"/>
                          <a:ea typeface="Calibri"/>
                          <a:cs typeface="Calibri"/>
                        </a:rPr>
                        <a:t>Harcama/ Top. Ödenek (%)</a:t>
                      </a:r>
                      <a:endParaRPr lang="tr-TR" sz="1100" dirty="0">
                        <a:latin typeface="Calibri"/>
                        <a:ea typeface="Calibri"/>
                        <a:cs typeface="Calibri"/>
                      </a:endParaRP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93749">
                <a:tc>
                  <a:txBody>
                    <a:bodyPr/>
                    <a:lstStyle/>
                    <a:p>
                      <a:pPr>
                        <a:lnSpc>
                          <a:spcPct val="115000"/>
                        </a:lnSpc>
                        <a:spcAft>
                          <a:spcPts val="1000"/>
                        </a:spcAft>
                      </a:pPr>
                      <a:r>
                        <a:rPr lang="tr-TR" sz="1100">
                          <a:latin typeface="Calibri"/>
                          <a:ea typeface="Calibri"/>
                          <a:cs typeface="Calibri"/>
                        </a:rPr>
                        <a:t>Personel Giderleri</a:t>
                      </a: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15000"/>
                        </a:lnSpc>
                        <a:spcAft>
                          <a:spcPts val="0"/>
                        </a:spcAft>
                      </a:pPr>
                      <a:endParaRPr lang="en-US" sz="1000" dirty="0">
                        <a:latin typeface="Arial"/>
                        <a:ea typeface="Times New Roman"/>
                        <a:cs typeface="Calibri"/>
                      </a:endParaRPr>
                    </a:p>
                    <a:p>
                      <a:pPr algn="ctr">
                        <a:lnSpc>
                          <a:spcPct val="115000"/>
                        </a:lnSpc>
                        <a:spcAft>
                          <a:spcPts val="0"/>
                        </a:spcAft>
                      </a:pPr>
                      <a:r>
                        <a:rPr lang="tr-TR" sz="1000" dirty="0" smtClean="0">
                          <a:latin typeface="Arial"/>
                          <a:ea typeface="Times New Roman"/>
                          <a:cs typeface="Calibri"/>
                        </a:rPr>
                        <a:t>810</a:t>
                      </a:r>
                      <a:r>
                        <a:rPr lang="en-US" sz="1000" dirty="0" smtClean="0">
                          <a:latin typeface="Arial"/>
                          <a:ea typeface="Times New Roman"/>
                          <a:cs typeface="Calibri"/>
                        </a:rPr>
                        <a:t>.000,00</a:t>
                      </a:r>
                      <a:endParaRPr lang="tr-TR" sz="1100" dirty="0">
                        <a:latin typeface="Calibri"/>
                        <a:ea typeface="Calibri"/>
                        <a:cs typeface="Calibri"/>
                      </a:endParaRPr>
                    </a:p>
                  </a:txBody>
                  <a:tcPr marL="42523" marR="4252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15000"/>
                        </a:lnSpc>
                        <a:spcAft>
                          <a:spcPts val="0"/>
                        </a:spcAft>
                      </a:pPr>
                      <a:endParaRPr lang="en-US" sz="1000" dirty="0">
                        <a:latin typeface="Arial"/>
                        <a:ea typeface="Times New Roman"/>
                        <a:cs typeface="Calibri"/>
                      </a:endParaRPr>
                    </a:p>
                    <a:p>
                      <a:pPr algn="ctr">
                        <a:lnSpc>
                          <a:spcPct val="115000"/>
                        </a:lnSpc>
                        <a:spcAft>
                          <a:spcPts val="0"/>
                        </a:spcAft>
                      </a:pPr>
                      <a:r>
                        <a:rPr lang="tr-TR" sz="1000" dirty="0" smtClean="0">
                          <a:latin typeface="Arial"/>
                          <a:ea typeface="Times New Roman"/>
                          <a:cs typeface="Calibri"/>
                        </a:rPr>
                        <a:t>810</a:t>
                      </a:r>
                      <a:r>
                        <a:rPr lang="en-US" sz="1000" dirty="0" smtClean="0">
                          <a:latin typeface="Arial"/>
                          <a:ea typeface="Times New Roman"/>
                          <a:cs typeface="Calibri"/>
                        </a:rPr>
                        <a:t>.000,00</a:t>
                      </a:r>
                      <a:endParaRPr lang="tr-TR" sz="1100" dirty="0">
                        <a:latin typeface="Calibri"/>
                        <a:ea typeface="Calibri"/>
                        <a:cs typeface="Calibri"/>
                      </a:endParaRPr>
                    </a:p>
                  </a:txBody>
                  <a:tcPr marL="42523" marR="4252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15000"/>
                        </a:lnSpc>
                        <a:spcAft>
                          <a:spcPts val="0"/>
                        </a:spcAft>
                      </a:pPr>
                      <a:endParaRPr lang="en-US" sz="1000" dirty="0">
                        <a:latin typeface="Arial"/>
                        <a:ea typeface="Times New Roman"/>
                        <a:cs typeface="Calibri"/>
                      </a:endParaRPr>
                    </a:p>
                    <a:p>
                      <a:pPr algn="ctr">
                        <a:lnSpc>
                          <a:spcPct val="115000"/>
                        </a:lnSpc>
                        <a:spcAft>
                          <a:spcPts val="0"/>
                        </a:spcAft>
                      </a:pPr>
                      <a:r>
                        <a:rPr lang="tr-TR" sz="1000" dirty="0" smtClean="0">
                          <a:latin typeface="Arial"/>
                          <a:ea typeface="Times New Roman"/>
                          <a:cs typeface="Calibri"/>
                        </a:rPr>
                        <a:t>809</a:t>
                      </a:r>
                      <a:r>
                        <a:rPr lang="en-US" sz="1000" dirty="0" smtClean="0">
                          <a:latin typeface="Arial"/>
                          <a:ea typeface="Times New Roman"/>
                          <a:cs typeface="Calibri"/>
                        </a:rPr>
                        <a:t>.</a:t>
                      </a:r>
                      <a:r>
                        <a:rPr lang="tr-TR" sz="1000" dirty="0" smtClean="0">
                          <a:latin typeface="Arial"/>
                          <a:ea typeface="Times New Roman"/>
                          <a:cs typeface="Calibri"/>
                        </a:rPr>
                        <a:t>605</a:t>
                      </a:r>
                      <a:r>
                        <a:rPr lang="en-US" sz="1000" dirty="0" smtClean="0">
                          <a:latin typeface="Arial"/>
                          <a:ea typeface="Times New Roman"/>
                          <a:cs typeface="Calibri"/>
                        </a:rPr>
                        <a:t>,4</a:t>
                      </a:r>
                      <a:r>
                        <a:rPr lang="tr-TR" sz="1000" dirty="0" smtClean="0">
                          <a:latin typeface="Arial"/>
                          <a:ea typeface="Times New Roman"/>
                          <a:cs typeface="Calibri"/>
                        </a:rPr>
                        <a:t>1</a:t>
                      </a:r>
                      <a:endParaRPr lang="tr-TR" sz="1100" dirty="0">
                        <a:latin typeface="Calibri"/>
                        <a:ea typeface="Calibri"/>
                        <a:cs typeface="Calibri"/>
                      </a:endParaRPr>
                    </a:p>
                  </a:txBody>
                  <a:tcPr marL="42523" marR="4252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15000"/>
                        </a:lnSpc>
                        <a:spcAft>
                          <a:spcPts val="1000"/>
                        </a:spcAft>
                      </a:pPr>
                      <a:endParaRPr lang="tr-TR" sz="1100">
                        <a:latin typeface="Calibri"/>
                        <a:ea typeface="Calibri"/>
                        <a:cs typeface="Calibri"/>
                      </a:endParaRP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15000"/>
                        </a:lnSpc>
                        <a:spcAft>
                          <a:spcPts val="1000"/>
                        </a:spcAft>
                      </a:pPr>
                      <a:endParaRPr lang="tr-TR" sz="1100">
                        <a:latin typeface="Calibri"/>
                        <a:ea typeface="Calibri"/>
                        <a:cs typeface="Calibri"/>
                      </a:endParaRP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15000"/>
                        </a:lnSpc>
                        <a:spcAft>
                          <a:spcPts val="0"/>
                        </a:spcAft>
                      </a:pPr>
                      <a:endParaRPr lang="en-US" sz="1000" dirty="0">
                        <a:latin typeface="Arial"/>
                        <a:ea typeface="Times New Roman"/>
                        <a:cs typeface="Calibri"/>
                      </a:endParaRPr>
                    </a:p>
                    <a:p>
                      <a:pPr algn="ctr">
                        <a:lnSpc>
                          <a:spcPct val="115000"/>
                        </a:lnSpc>
                        <a:spcAft>
                          <a:spcPts val="0"/>
                        </a:spcAft>
                      </a:pPr>
                      <a:r>
                        <a:rPr lang="en-US" sz="1000" dirty="0" smtClean="0">
                          <a:latin typeface="Arial"/>
                          <a:ea typeface="Times New Roman"/>
                          <a:cs typeface="Calibri"/>
                        </a:rPr>
                        <a:t>%</a:t>
                      </a:r>
                      <a:r>
                        <a:rPr lang="tr-TR" sz="1000" dirty="0" smtClean="0">
                          <a:latin typeface="Arial"/>
                          <a:ea typeface="Times New Roman"/>
                          <a:cs typeface="Calibri"/>
                        </a:rPr>
                        <a:t>100</a:t>
                      </a:r>
                      <a:endParaRPr lang="tr-TR" sz="1100" dirty="0">
                        <a:latin typeface="Calibri"/>
                        <a:ea typeface="Calibri"/>
                        <a:cs typeface="Calibri"/>
                      </a:endParaRPr>
                    </a:p>
                  </a:txBody>
                  <a:tcPr marL="42523" marR="4252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val="10001"/>
                  </a:ext>
                </a:extLst>
              </a:tr>
              <a:tr h="501904">
                <a:tc>
                  <a:txBody>
                    <a:bodyPr/>
                    <a:lstStyle/>
                    <a:p>
                      <a:pPr>
                        <a:lnSpc>
                          <a:spcPct val="115000"/>
                        </a:lnSpc>
                        <a:spcAft>
                          <a:spcPts val="1000"/>
                        </a:spcAft>
                      </a:pPr>
                      <a:r>
                        <a:rPr lang="tr-TR" sz="1100" dirty="0">
                          <a:latin typeface="Calibri"/>
                          <a:ea typeface="Calibri"/>
                          <a:cs typeface="Calibri"/>
                        </a:rPr>
                        <a:t>Sos. </a:t>
                      </a:r>
                      <a:r>
                        <a:rPr lang="tr-TR" sz="1100" dirty="0" err="1">
                          <a:latin typeface="Calibri"/>
                          <a:ea typeface="Calibri"/>
                          <a:cs typeface="Calibri"/>
                        </a:rPr>
                        <a:t>Güv</a:t>
                      </a:r>
                      <a:r>
                        <a:rPr lang="tr-TR" sz="1100" dirty="0">
                          <a:latin typeface="Calibri"/>
                          <a:ea typeface="Calibri"/>
                          <a:cs typeface="Calibri"/>
                        </a:rPr>
                        <a:t>. Kurum. Devlet Primi </a:t>
                      </a:r>
                      <a:r>
                        <a:rPr lang="tr-TR" sz="1100" dirty="0" err="1">
                          <a:latin typeface="Calibri"/>
                          <a:ea typeface="Calibri"/>
                          <a:cs typeface="Calibri"/>
                        </a:rPr>
                        <a:t>Gid</a:t>
                      </a:r>
                      <a:r>
                        <a:rPr lang="tr-TR" sz="1100" dirty="0">
                          <a:latin typeface="Calibri"/>
                          <a:ea typeface="Calibri"/>
                          <a:cs typeface="Calibri"/>
                        </a:rPr>
                        <a:t>.</a:t>
                      </a: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endParaRPr lang="es-ES" sz="1000" dirty="0">
                        <a:latin typeface="Arial"/>
                        <a:ea typeface="Times New Roman"/>
                        <a:cs typeface="Calibri"/>
                      </a:endParaRPr>
                    </a:p>
                    <a:p>
                      <a:pPr algn="ctr">
                        <a:lnSpc>
                          <a:spcPct val="115000"/>
                        </a:lnSpc>
                        <a:spcAft>
                          <a:spcPts val="0"/>
                        </a:spcAft>
                      </a:pPr>
                      <a:r>
                        <a:rPr lang="es-ES" sz="1000" dirty="0" smtClean="0">
                          <a:latin typeface="Arial"/>
                          <a:ea typeface="Times New Roman"/>
                          <a:cs typeface="Calibri"/>
                        </a:rPr>
                        <a:t>1</a:t>
                      </a:r>
                      <a:r>
                        <a:rPr lang="tr-TR" sz="1000" dirty="0" smtClean="0">
                          <a:latin typeface="Arial"/>
                          <a:ea typeface="Times New Roman"/>
                          <a:cs typeface="Calibri"/>
                        </a:rPr>
                        <a:t>35</a:t>
                      </a:r>
                      <a:r>
                        <a:rPr lang="es-ES" sz="1000" dirty="0" smtClean="0">
                          <a:latin typeface="Arial"/>
                          <a:ea typeface="Times New Roman"/>
                          <a:cs typeface="Calibri"/>
                        </a:rPr>
                        <a:t>.</a:t>
                      </a:r>
                      <a:r>
                        <a:rPr lang="tr-TR" sz="1000" dirty="0" smtClean="0">
                          <a:latin typeface="Arial"/>
                          <a:ea typeface="Times New Roman"/>
                          <a:cs typeface="Calibri"/>
                        </a:rPr>
                        <a:t>390</a:t>
                      </a:r>
                      <a:r>
                        <a:rPr lang="es-ES" sz="1000" dirty="0" smtClean="0">
                          <a:latin typeface="Arial"/>
                          <a:ea typeface="Times New Roman"/>
                          <a:cs typeface="Calibri"/>
                        </a:rPr>
                        <a:t>,00</a:t>
                      </a:r>
                      <a:endParaRPr lang="tr-TR" sz="1100" dirty="0">
                        <a:latin typeface="Calibri"/>
                        <a:ea typeface="Calibri"/>
                        <a:cs typeface="Calibri"/>
                      </a:endParaRPr>
                    </a:p>
                  </a:txBody>
                  <a:tcPr marL="42523" marR="4252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endParaRPr lang="es-ES" sz="1000" dirty="0">
                        <a:latin typeface="Arial"/>
                        <a:ea typeface="Times New Roman"/>
                        <a:cs typeface="Calibri"/>
                      </a:endParaRPr>
                    </a:p>
                    <a:p>
                      <a:pPr algn="ctr">
                        <a:lnSpc>
                          <a:spcPct val="115000"/>
                        </a:lnSpc>
                        <a:spcAft>
                          <a:spcPts val="0"/>
                        </a:spcAft>
                      </a:pPr>
                      <a:r>
                        <a:rPr lang="es-ES" sz="1000" dirty="0" smtClean="0">
                          <a:latin typeface="Arial"/>
                          <a:ea typeface="Times New Roman"/>
                          <a:cs typeface="Calibri"/>
                        </a:rPr>
                        <a:t>1</a:t>
                      </a:r>
                      <a:r>
                        <a:rPr lang="tr-TR" sz="1000" dirty="0" smtClean="0">
                          <a:latin typeface="Arial"/>
                          <a:ea typeface="Times New Roman"/>
                          <a:cs typeface="Calibri"/>
                        </a:rPr>
                        <a:t>35</a:t>
                      </a:r>
                      <a:r>
                        <a:rPr lang="es-ES" sz="1000" dirty="0" smtClean="0">
                          <a:latin typeface="Arial"/>
                          <a:ea typeface="Times New Roman"/>
                          <a:cs typeface="Calibri"/>
                        </a:rPr>
                        <a:t>.</a:t>
                      </a:r>
                      <a:r>
                        <a:rPr lang="tr-TR" sz="1000" dirty="0" smtClean="0">
                          <a:latin typeface="Arial"/>
                          <a:ea typeface="Times New Roman"/>
                          <a:cs typeface="Calibri"/>
                        </a:rPr>
                        <a:t>390</a:t>
                      </a:r>
                      <a:r>
                        <a:rPr lang="es-ES" sz="1000" dirty="0" smtClean="0">
                          <a:latin typeface="Arial"/>
                          <a:ea typeface="Times New Roman"/>
                          <a:cs typeface="Calibri"/>
                        </a:rPr>
                        <a:t>,00</a:t>
                      </a:r>
                      <a:endParaRPr lang="tr-TR" sz="1100" dirty="0">
                        <a:latin typeface="Calibri"/>
                        <a:ea typeface="Calibri"/>
                        <a:cs typeface="Calibri"/>
                      </a:endParaRPr>
                    </a:p>
                  </a:txBody>
                  <a:tcPr marL="42523" marR="4252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endParaRPr lang="es-ES" sz="1000" dirty="0">
                        <a:latin typeface="Arial"/>
                        <a:ea typeface="Times New Roman"/>
                        <a:cs typeface="Calibri"/>
                      </a:endParaRPr>
                    </a:p>
                    <a:p>
                      <a:pPr algn="ctr">
                        <a:lnSpc>
                          <a:spcPct val="115000"/>
                        </a:lnSpc>
                        <a:spcAft>
                          <a:spcPts val="0"/>
                        </a:spcAft>
                      </a:pPr>
                      <a:r>
                        <a:rPr lang="es-ES" sz="1000" dirty="0" smtClean="0">
                          <a:latin typeface="Arial"/>
                          <a:ea typeface="Times New Roman"/>
                          <a:cs typeface="Calibri"/>
                        </a:rPr>
                        <a:t>1</a:t>
                      </a:r>
                      <a:r>
                        <a:rPr lang="tr-TR" sz="1000" dirty="0" smtClean="0">
                          <a:latin typeface="Arial"/>
                          <a:ea typeface="Times New Roman"/>
                          <a:cs typeface="Calibri"/>
                        </a:rPr>
                        <a:t>35</a:t>
                      </a:r>
                      <a:r>
                        <a:rPr lang="es-ES" sz="1000" dirty="0" smtClean="0">
                          <a:latin typeface="Arial"/>
                          <a:ea typeface="Times New Roman"/>
                          <a:cs typeface="Calibri"/>
                        </a:rPr>
                        <a:t>.</a:t>
                      </a:r>
                      <a:r>
                        <a:rPr lang="tr-TR" sz="1000" dirty="0" smtClean="0">
                          <a:latin typeface="Arial"/>
                          <a:ea typeface="Times New Roman"/>
                          <a:cs typeface="Calibri"/>
                        </a:rPr>
                        <a:t>390</a:t>
                      </a:r>
                      <a:r>
                        <a:rPr lang="es-ES" sz="1000" dirty="0" smtClean="0">
                          <a:latin typeface="Arial"/>
                          <a:ea typeface="Times New Roman"/>
                          <a:cs typeface="Calibri"/>
                        </a:rPr>
                        <a:t>,00</a:t>
                      </a:r>
                      <a:endParaRPr lang="tr-TR" sz="1100" dirty="0">
                        <a:latin typeface="Calibri"/>
                        <a:ea typeface="Calibri"/>
                        <a:cs typeface="Calibri"/>
                      </a:endParaRPr>
                    </a:p>
                  </a:txBody>
                  <a:tcPr marL="42523" marR="4252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1000"/>
                        </a:spcAft>
                      </a:pPr>
                      <a:endParaRPr lang="tr-TR" sz="1100">
                        <a:latin typeface="Calibri"/>
                        <a:ea typeface="Calibri"/>
                        <a:cs typeface="Calibri"/>
                      </a:endParaRP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1000"/>
                        </a:spcAft>
                      </a:pPr>
                      <a:endParaRPr lang="tr-TR" sz="1100">
                        <a:latin typeface="Calibri"/>
                        <a:ea typeface="Calibri"/>
                        <a:cs typeface="Calibri"/>
                      </a:endParaRP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endParaRPr lang="es-ES" sz="1000" dirty="0">
                        <a:latin typeface="Arial"/>
                        <a:ea typeface="Times New Roman"/>
                        <a:cs typeface="Calibri"/>
                      </a:endParaRPr>
                    </a:p>
                    <a:p>
                      <a:pPr algn="ctr">
                        <a:lnSpc>
                          <a:spcPct val="115000"/>
                        </a:lnSpc>
                        <a:spcAft>
                          <a:spcPts val="0"/>
                        </a:spcAft>
                      </a:pPr>
                      <a:r>
                        <a:rPr lang="es-ES" sz="1000" dirty="0">
                          <a:latin typeface="Arial"/>
                          <a:ea typeface="Times New Roman"/>
                          <a:cs typeface="Calibri"/>
                        </a:rPr>
                        <a:t>%</a:t>
                      </a:r>
                      <a:r>
                        <a:rPr lang="es-ES" sz="1000" dirty="0" smtClean="0">
                          <a:latin typeface="Arial"/>
                          <a:ea typeface="Times New Roman"/>
                          <a:cs typeface="Calibri"/>
                        </a:rPr>
                        <a:t>100</a:t>
                      </a:r>
                      <a:endParaRPr lang="tr-TR" sz="1100" dirty="0">
                        <a:latin typeface="Calibri"/>
                        <a:ea typeface="Calibri"/>
                        <a:cs typeface="Calibri"/>
                      </a:endParaRPr>
                    </a:p>
                  </a:txBody>
                  <a:tcPr marL="42523" marR="4252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327549">
                <a:tc>
                  <a:txBody>
                    <a:bodyPr/>
                    <a:lstStyle/>
                    <a:p>
                      <a:pPr>
                        <a:lnSpc>
                          <a:spcPct val="115000"/>
                        </a:lnSpc>
                        <a:spcAft>
                          <a:spcPts val="1000"/>
                        </a:spcAft>
                      </a:pPr>
                      <a:r>
                        <a:rPr lang="tr-TR" sz="1100" dirty="0" smtClean="0">
                          <a:latin typeface="Calibri"/>
                          <a:ea typeface="Calibri"/>
                          <a:cs typeface="Calibri"/>
                        </a:rPr>
                        <a:t>Mal</a:t>
                      </a:r>
                      <a:r>
                        <a:rPr lang="tr-TR" sz="1100" baseline="0" dirty="0" smtClean="0">
                          <a:latin typeface="Calibri"/>
                          <a:ea typeface="Calibri"/>
                          <a:cs typeface="Calibri"/>
                        </a:rPr>
                        <a:t> ve Hizmet Alım Giderleri</a:t>
                      </a:r>
                      <a:endParaRPr lang="tr-TR" sz="1100" dirty="0">
                        <a:latin typeface="Calibri"/>
                        <a:ea typeface="Calibri"/>
                        <a:cs typeface="Calibri"/>
                      </a:endParaRP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endParaRPr lang="tr-TR" sz="1000" dirty="0" smtClean="0">
                        <a:latin typeface="Arial" panose="020B0604020202020204" pitchFamily="34" charset="0"/>
                        <a:ea typeface="Calibri"/>
                        <a:cs typeface="Arial" panose="020B0604020202020204" pitchFamily="34" charset="0"/>
                      </a:endParaRPr>
                    </a:p>
                    <a:p>
                      <a:pPr algn="ctr">
                        <a:lnSpc>
                          <a:spcPct val="100000"/>
                        </a:lnSpc>
                        <a:spcAft>
                          <a:spcPts val="0"/>
                        </a:spcAft>
                      </a:pPr>
                      <a:r>
                        <a:rPr lang="tr-TR" sz="1000" dirty="0" smtClean="0">
                          <a:latin typeface="Arial" panose="020B0604020202020204" pitchFamily="34" charset="0"/>
                          <a:ea typeface="Calibri"/>
                          <a:cs typeface="Arial" panose="020B0604020202020204" pitchFamily="34" charset="0"/>
                        </a:rPr>
                        <a:t>26.610,00</a:t>
                      </a:r>
                      <a:endParaRPr lang="tr-TR" sz="1000" dirty="0">
                        <a:latin typeface="Arial" panose="020B0604020202020204" pitchFamily="34" charset="0"/>
                        <a:ea typeface="Calibri"/>
                        <a:cs typeface="Arial" panose="020B0604020202020204" pitchFamily="34" charset="0"/>
                      </a:endParaRPr>
                    </a:p>
                  </a:txBody>
                  <a:tcPr marL="42523" marR="4252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endParaRPr lang="tr-TR" sz="1100" dirty="0" smtClean="0">
                        <a:latin typeface="Calibri"/>
                        <a:ea typeface="Calibri"/>
                        <a:cs typeface="Calibri"/>
                      </a:endParaRPr>
                    </a:p>
                    <a:p>
                      <a:pPr algn="ctr">
                        <a:lnSpc>
                          <a:spcPct val="115000"/>
                        </a:lnSpc>
                        <a:spcAft>
                          <a:spcPts val="0"/>
                        </a:spcAft>
                      </a:pPr>
                      <a:r>
                        <a:rPr lang="tr-TR" sz="1000" dirty="0" smtClean="0">
                          <a:latin typeface="Arial" panose="020B0604020202020204" pitchFamily="34" charset="0"/>
                          <a:ea typeface="Calibri"/>
                          <a:cs typeface="Arial" panose="020B0604020202020204" pitchFamily="34" charset="0"/>
                        </a:rPr>
                        <a:t>187.610,00</a:t>
                      </a:r>
                      <a:endParaRPr lang="tr-TR" sz="1000" dirty="0">
                        <a:latin typeface="Arial" panose="020B0604020202020204" pitchFamily="34" charset="0"/>
                        <a:ea typeface="Calibri"/>
                        <a:cs typeface="Arial" panose="020B0604020202020204" pitchFamily="34" charset="0"/>
                      </a:endParaRPr>
                    </a:p>
                  </a:txBody>
                  <a:tcPr marL="42523" marR="4252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endParaRPr lang="tr-TR" sz="1000" dirty="0" smtClean="0">
                        <a:latin typeface="Arial"/>
                        <a:ea typeface="Times New Roman"/>
                        <a:cs typeface="Calibri"/>
                      </a:endParaRPr>
                    </a:p>
                    <a:p>
                      <a:pPr algn="ctr">
                        <a:lnSpc>
                          <a:spcPct val="115000"/>
                        </a:lnSpc>
                        <a:spcAft>
                          <a:spcPts val="0"/>
                        </a:spcAft>
                      </a:pPr>
                      <a:r>
                        <a:rPr lang="tr-TR" sz="1000" dirty="0" smtClean="0">
                          <a:latin typeface="Arial"/>
                          <a:ea typeface="Times New Roman"/>
                          <a:cs typeface="Calibri"/>
                        </a:rPr>
                        <a:t>182.723,35</a:t>
                      </a:r>
                      <a:endParaRPr lang="en-US" sz="1000" dirty="0">
                        <a:latin typeface="Arial"/>
                        <a:ea typeface="Times New Roman"/>
                        <a:cs typeface="Calibri"/>
                      </a:endParaRPr>
                    </a:p>
                  </a:txBody>
                  <a:tcPr marL="42523" marR="4252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1000"/>
                        </a:spcAft>
                      </a:pPr>
                      <a:endParaRPr lang="tr-TR" sz="1100">
                        <a:latin typeface="Calibri"/>
                        <a:ea typeface="Calibri"/>
                        <a:cs typeface="Calibri"/>
                      </a:endParaRP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1000"/>
                        </a:spcAft>
                      </a:pPr>
                      <a:endParaRPr lang="tr-TR" sz="1100">
                        <a:latin typeface="Calibri"/>
                        <a:ea typeface="Calibri"/>
                        <a:cs typeface="Calibri"/>
                      </a:endParaRP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tc>
                  <a:txBody>
                    <a:bodyPr/>
                    <a:lstStyle/>
                    <a:p>
                      <a:pPr algn="ctr">
                        <a:lnSpc>
                          <a:spcPct val="115000"/>
                        </a:lnSpc>
                        <a:spcAft>
                          <a:spcPts val="0"/>
                        </a:spcAft>
                      </a:pPr>
                      <a:endParaRPr lang="tr-TR" sz="1100" dirty="0" smtClean="0">
                        <a:latin typeface="Calibri"/>
                        <a:ea typeface="Calibri"/>
                        <a:cs typeface="Calibri"/>
                      </a:endParaRPr>
                    </a:p>
                    <a:p>
                      <a:pPr algn="ctr">
                        <a:lnSpc>
                          <a:spcPct val="115000"/>
                        </a:lnSpc>
                        <a:spcAft>
                          <a:spcPts val="0"/>
                        </a:spcAft>
                      </a:pPr>
                      <a:r>
                        <a:rPr lang="tr-TR" sz="1100" dirty="0" smtClean="0">
                          <a:latin typeface="Calibri"/>
                          <a:ea typeface="Calibri"/>
                          <a:cs typeface="Calibri"/>
                        </a:rPr>
                        <a:t>%97,3</a:t>
                      </a:r>
                      <a:endParaRPr lang="tr-TR" sz="1100" dirty="0">
                        <a:latin typeface="Calibri"/>
                        <a:ea typeface="Calibri"/>
                        <a:cs typeface="Calibri"/>
                      </a:endParaRPr>
                    </a:p>
                  </a:txBody>
                  <a:tcPr marL="42523" marR="4252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393749">
                <a:tc>
                  <a:txBody>
                    <a:bodyPr/>
                    <a:lstStyle/>
                    <a:p>
                      <a:pPr>
                        <a:lnSpc>
                          <a:spcPct val="115000"/>
                        </a:lnSpc>
                        <a:spcAft>
                          <a:spcPts val="1000"/>
                        </a:spcAft>
                      </a:pPr>
                      <a:r>
                        <a:rPr lang="tr-TR" sz="1100">
                          <a:latin typeface="Calibri"/>
                          <a:ea typeface="Calibri"/>
                          <a:cs typeface="Calibri"/>
                        </a:rPr>
                        <a:t>Sermaye Giderleri</a:t>
                      </a: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15000"/>
                        </a:lnSpc>
                        <a:spcAft>
                          <a:spcPts val="0"/>
                        </a:spcAft>
                      </a:pPr>
                      <a:endParaRPr lang="en-US" sz="1000" dirty="0">
                        <a:latin typeface="Arial"/>
                        <a:ea typeface="Times New Roman"/>
                        <a:cs typeface="Calibri"/>
                      </a:endParaRPr>
                    </a:p>
                    <a:p>
                      <a:pPr algn="ctr">
                        <a:lnSpc>
                          <a:spcPct val="115000"/>
                        </a:lnSpc>
                        <a:spcAft>
                          <a:spcPts val="0"/>
                        </a:spcAft>
                      </a:pPr>
                      <a:r>
                        <a:rPr lang="tr-TR" sz="1000" dirty="0" smtClean="0">
                          <a:latin typeface="Arial"/>
                          <a:ea typeface="Times New Roman"/>
                          <a:cs typeface="Calibri"/>
                        </a:rPr>
                        <a:t>5</a:t>
                      </a:r>
                      <a:r>
                        <a:rPr lang="en-US" sz="1000" dirty="0" smtClean="0">
                          <a:latin typeface="Arial"/>
                          <a:ea typeface="Times New Roman"/>
                          <a:cs typeface="Calibri"/>
                        </a:rPr>
                        <a:t>00.000,00</a:t>
                      </a:r>
                      <a:endParaRPr lang="tr-TR" sz="1100" dirty="0">
                        <a:latin typeface="Calibri"/>
                        <a:ea typeface="Calibri"/>
                        <a:cs typeface="Calibri"/>
                      </a:endParaRPr>
                    </a:p>
                  </a:txBody>
                  <a:tcPr marL="42523" marR="4252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15000"/>
                        </a:lnSpc>
                        <a:spcAft>
                          <a:spcPts val="0"/>
                        </a:spcAft>
                      </a:pPr>
                      <a:endParaRPr lang="en-US" sz="1000" dirty="0">
                        <a:latin typeface="Arial"/>
                        <a:ea typeface="Times New Roman"/>
                        <a:cs typeface="Calibri"/>
                      </a:endParaRPr>
                    </a:p>
                    <a:p>
                      <a:pPr algn="ctr">
                        <a:lnSpc>
                          <a:spcPct val="115000"/>
                        </a:lnSpc>
                        <a:spcAft>
                          <a:spcPts val="0"/>
                        </a:spcAft>
                      </a:pPr>
                      <a:r>
                        <a:rPr lang="tr-TR" sz="1000" dirty="0" smtClean="0">
                          <a:latin typeface="Arial"/>
                          <a:ea typeface="Times New Roman"/>
                          <a:cs typeface="Calibri"/>
                        </a:rPr>
                        <a:t>550</a:t>
                      </a:r>
                      <a:r>
                        <a:rPr lang="en-US" sz="1000" dirty="0" smtClean="0">
                          <a:latin typeface="Arial"/>
                          <a:ea typeface="Times New Roman"/>
                          <a:cs typeface="Calibri"/>
                        </a:rPr>
                        <a:t>.000,00</a:t>
                      </a:r>
                      <a:endParaRPr lang="tr-TR" sz="1100" dirty="0">
                        <a:latin typeface="Calibri"/>
                        <a:ea typeface="Calibri"/>
                        <a:cs typeface="Calibri"/>
                      </a:endParaRPr>
                    </a:p>
                  </a:txBody>
                  <a:tcPr marL="42523" marR="4252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15000"/>
                        </a:lnSpc>
                        <a:spcAft>
                          <a:spcPts val="0"/>
                        </a:spcAft>
                      </a:pPr>
                      <a:endParaRPr lang="en-US" sz="1000" dirty="0">
                        <a:latin typeface="Arial"/>
                        <a:ea typeface="Times New Roman"/>
                        <a:cs typeface="Calibri"/>
                      </a:endParaRPr>
                    </a:p>
                    <a:p>
                      <a:pPr marL="0" marR="0" indent="0" algn="ctr" defTabSz="914400" rtl="0" eaLnBrk="1" fontAlgn="auto" latinLnBrk="1" hangingPunct="1">
                        <a:lnSpc>
                          <a:spcPct val="115000"/>
                        </a:lnSpc>
                        <a:spcBef>
                          <a:spcPts val="0"/>
                        </a:spcBef>
                        <a:spcAft>
                          <a:spcPts val="0"/>
                        </a:spcAft>
                        <a:buClrTx/>
                        <a:buSzTx/>
                        <a:buFontTx/>
                        <a:buNone/>
                        <a:tabLst/>
                        <a:defRPr/>
                      </a:pPr>
                      <a:r>
                        <a:rPr lang="en-US" sz="1000" dirty="0">
                          <a:latin typeface="Arial"/>
                          <a:ea typeface="Times New Roman"/>
                          <a:cs typeface="Calibri"/>
                        </a:rPr>
                        <a:t>  </a:t>
                      </a:r>
                      <a:r>
                        <a:rPr lang="tr-TR" sz="1000" dirty="0" smtClean="0">
                          <a:latin typeface="Arial"/>
                          <a:ea typeface="Times New Roman"/>
                          <a:cs typeface="Calibri"/>
                        </a:rPr>
                        <a:t>550</a:t>
                      </a:r>
                      <a:r>
                        <a:rPr lang="en-US" sz="1000" dirty="0" smtClean="0">
                          <a:latin typeface="Arial"/>
                          <a:ea typeface="Times New Roman"/>
                          <a:cs typeface="Calibri"/>
                        </a:rPr>
                        <a:t>.000,00</a:t>
                      </a:r>
                      <a:endParaRPr lang="tr-TR" sz="1100" dirty="0" smtClean="0">
                        <a:latin typeface="Calibri"/>
                        <a:ea typeface="Calibri"/>
                        <a:cs typeface="Calibri"/>
                      </a:endParaRPr>
                    </a:p>
                  </a:txBody>
                  <a:tcPr marL="42523" marR="4252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15000"/>
                        </a:lnSpc>
                        <a:spcAft>
                          <a:spcPts val="1000"/>
                        </a:spcAft>
                      </a:pPr>
                      <a:endParaRPr lang="tr-TR" sz="1100">
                        <a:latin typeface="Calibri"/>
                        <a:ea typeface="Calibri"/>
                        <a:cs typeface="Calibri"/>
                      </a:endParaRP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15000"/>
                        </a:lnSpc>
                        <a:spcAft>
                          <a:spcPts val="1000"/>
                        </a:spcAft>
                      </a:pPr>
                      <a:endParaRPr lang="tr-TR" sz="1100">
                        <a:latin typeface="Calibri"/>
                        <a:ea typeface="Calibri"/>
                        <a:cs typeface="Calibri"/>
                      </a:endParaRP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tc>
                  <a:txBody>
                    <a:bodyPr/>
                    <a:lstStyle/>
                    <a:p>
                      <a:pPr algn="ctr">
                        <a:lnSpc>
                          <a:spcPct val="115000"/>
                        </a:lnSpc>
                        <a:spcAft>
                          <a:spcPts val="0"/>
                        </a:spcAft>
                      </a:pPr>
                      <a:endParaRPr lang="en-US" sz="1000" dirty="0">
                        <a:latin typeface="Arial"/>
                        <a:ea typeface="Times New Roman"/>
                        <a:cs typeface="Calibri"/>
                      </a:endParaRPr>
                    </a:p>
                    <a:p>
                      <a:pPr algn="ctr">
                        <a:lnSpc>
                          <a:spcPct val="115000"/>
                        </a:lnSpc>
                        <a:spcAft>
                          <a:spcPts val="0"/>
                        </a:spcAft>
                      </a:pPr>
                      <a:r>
                        <a:rPr lang="en-US" sz="1000" dirty="0" smtClean="0">
                          <a:latin typeface="Arial"/>
                          <a:ea typeface="Times New Roman"/>
                          <a:cs typeface="Calibri"/>
                        </a:rPr>
                        <a:t>%</a:t>
                      </a:r>
                      <a:r>
                        <a:rPr lang="tr-TR" sz="1000" dirty="0" smtClean="0">
                          <a:latin typeface="Arial"/>
                          <a:ea typeface="Times New Roman"/>
                          <a:cs typeface="Calibri"/>
                        </a:rPr>
                        <a:t>100</a:t>
                      </a:r>
                      <a:endParaRPr lang="tr-TR" sz="1100" dirty="0">
                        <a:latin typeface="Calibri"/>
                        <a:ea typeface="Calibri"/>
                        <a:cs typeface="Calibri"/>
                      </a:endParaRPr>
                    </a:p>
                  </a:txBody>
                  <a:tcPr marL="42523" marR="4252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12700" cap="flat" cmpd="sng" algn="ctr">
                      <a:solidFill>
                        <a:srgbClr val="365F91"/>
                      </a:solidFill>
                      <a:prstDash val="solid"/>
                      <a:round/>
                      <a:headEnd type="none" w="med" len="med"/>
                      <a:tailEnd type="none" w="med" len="med"/>
                    </a:lnB>
                  </a:tcPr>
                </a:tc>
                <a:extLst>
                  <a:ext uri="{0D108BD9-81ED-4DB2-BD59-A6C34878D82A}">
                    <a16:rowId xmlns:a16="http://schemas.microsoft.com/office/drawing/2014/main" val="10004"/>
                  </a:ext>
                </a:extLst>
              </a:tr>
              <a:tr h="327549">
                <a:tc>
                  <a:txBody>
                    <a:bodyPr/>
                    <a:lstStyle/>
                    <a:p>
                      <a:pPr>
                        <a:lnSpc>
                          <a:spcPct val="115000"/>
                        </a:lnSpc>
                        <a:spcAft>
                          <a:spcPts val="1000"/>
                        </a:spcAft>
                      </a:pPr>
                      <a:r>
                        <a:rPr lang="tr-TR" sz="1100" dirty="0">
                          <a:latin typeface="Calibri"/>
                          <a:ea typeface="Calibri"/>
                          <a:cs typeface="Calibri"/>
                        </a:rPr>
                        <a:t>Sermaye Transferleri</a:t>
                      </a: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38100" cap="flat" cmpd="sng" algn="ctr">
                      <a:solidFill>
                        <a:srgbClr val="17365D"/>
                      </a:solidFill>
                      <a:prstDash val="solid"/>
                      <a:round/>
                      <a:headEnd type="none" w="med" len="med"/>
                      <a:tailEnd type="none" w="med" len="med"/>
                    </a:lnB>
                    <a:solidFill>
                      <a:srgbClr val="DBE5F1"/>
                    </a:solidFill>
                  </a:tcPr>
                </a:tc>
                <a:tc>
                  <a:txBody>
                    <a:bodyPr/>
                    <a:lstStyle/>
                    <a:p>
                      <a:pPr algn="ctr">
                        <a:lnSpc>
                          <a:spcPct val="115000"/>
                        </a:lnSpc>
                        <a:spcAft>
                          <a:spcPts val="0"/>
                        </a:spcAft>
                      </a:pPr>
                      <a:endParaRPr lang="en-US" sz="1000">
                        <a:latin typeface="Arial"/>
                        <a:ea typeface="Times New Roman"/>
                        <a:cs typeface="Calibri"/>
                      </a:endParaRPr>
                    </a:p>
                  </a:txBody>
                  <a:tcPr marL="42523" marR="4252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38100" cap="flat" cmpd="sng" algn="ctr">
                      <a:solidFill>
                        <a:srgbClr val="17365D"/>
                      </a:solidFill>
                      <a:prstDash val="solid"/>
                      <a:round/>
                      <a:headEnd type="none" w="med" len="med"/>
                      <a:tailEnd type="none" w="med" len="med"/>
                    </a:lnB>
                    <a:solidFill>
                      <a:srgbClr val="DBE5F1"/>
                    </a:solidFill>
                  </a:tcPr>
                </a:tc>
                <a:tc>
                  <a:txBody>
                    <a:bodyPr/>
                    <a:lstStyle/>
                    <a:p>
                      <a:pPr algn="ctr">
                        <a:lnSpc>
                          <a:spcPct val="115000"/>
                        </a:lnSpc>
                        <a:spcAft>
                          <a:spcPts val="0"/>
                        </a:spcAft>
                      </a:pPr>
                      <a:endParaRPr lang="en-US" sz="1000">
                        <a:latin typeface="Arial"/>
                        <a:ea typeface="Times New Roman"/>
                        <a:cs typeface="Calibri"/>
                      </a:endParaRPr>
                    </a:p>
                  </a:txBody>
                  <a:tcPr marL="42523" marR="4252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38100" cap="flat" cmpd="sng" algn="ctr">
                      <a:solidFill>
                        <a:srgbClr val="17365D"/>
                      </a:solidFill>
                      <a:prstDash val="solid"/>
                      <a:round/>
                      <a:headEnd type="none" w="med" len="med"/>
                      <a:tailEnd type="none" w="med" len="med"/>
                    </a:lnB>
                    <a:solidFill>
                      <a:srgbClr val="DBE5F1"/>
                    </a:solidFill>
                  </a:tcPr>
                </a:tc>
                <a:tc>
                  <a:txBody>
                    <a:bodyPr/>
                    <a:lstStyle/>
                    <a:p>
                      <a:pPr>
                        <a:lnSpc>
                          <a:spcPct val="115000"/>
                        </a:lnSpc>
                        <a:spcAft>
                          <a:spcPts val="0"/>
                        </a:spcAft>
                      </a:pPr>
                      <a:endParaRPr lang="en-US" sz="1000">
                        <a:latin typeface="Arial"/>
                        <a:ea typeface="Times New Roman"/>
                        <a:cs typeface="Calibri"/>
                      </a:endParaRPr>
                    </a:p>
                  </a:txBody>
                  <a:tcPr marL="42523" marR="4252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38100" cap="flat" cmpd="sng" algn="ctr">
                      <a:solidFill>
                        <a:srgbClr val="17365D"/>
                      </a:solidFill>
                      <a:prstDash val="solid"/>
                      <a:round/>
                      <a:headEnd type="none" w="med" len="med"/>
                      <a:tailEnd type="none" w="med" len="med"/>
                    </a:lnB>
                    <a:solidFill>
                      <a:srgbClr val="DBE5F1"/>
                    </a:solidFill>
                  </a:tcPr>
                </a:tc>
                <a:tc>
                  <a:txBody>
                    <a:bodyPr/>
                    <a:lstStyle/>
                    <a:p>
                      <a:pPr algn="ctr">
                        <a:lnSpc>
                          <a:spcPct val="115000"/>
                        </a:lnSpc>
                        <a:spcAft>
                          <a:spcPts val="1000"/>
                        </a:spcAft>
                      </a:pPr>
                      <a:endParaRPr lang="tr-TR" sz="1100">
                        <a:latin typeface="Calibri"/>
                        <a:ea typeface="Calibri"/>
                        <a:cs typeface="Calibri"/>
                      </a:endParaRP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38100" cap="flat" cmpd="sng" algn="ctr">
                      <a:solidFill>
                        <a:srgbClr val="17365D"/>
                      </a:solidFill>
                      <a:prstDash val="solid"/>
                      <a:round/>
                      <a:headEnd type="none" w="med" len="med"/>
                      <a:tailEnd type="none" w="med" len="med"/>
                    </a:lnB>
                    <a:solidFill>
                      <a:srgbClr val="DBE5F1"/>
                    </a:solidFill>
                  </a:tcPr>
                </a:tc>
                <a:tc>
                  <a:txBody>
                    <a:bodyPr/>
                    <a:lstStyle/>
                    <a:p>
                      <a:pPr algn="ctr">
                        <a:lnSpc>
                          <a:spcPct val="115000"/>
                        </a:lnSpc>
                        <a:spcAft>
                          <a:spcPts val="1000"/>
                        </a:spcAft>
                      </a:pPr>
                      <a:endParaRPr lang="tr-TR" sz="1100">
                        <a:latin typeface="Calibri"/>
                        <a:ea typeface="Calibri"/>
                        <a:cs typeface="Calibri"/>
                      </a:endParaRP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38100" cap="flat" cmpd="sng" algn="ctr">
                      <a:solidFill>
                        <a:srgbClr val="17365D"/>
                      </a:solidFill>
                      <a:prstDash val="solid"/>
                      <a:round/>
                      <a:headEnd type="none" w="med" len="med"/>
                      <a:tailEnd type="none" w="med" len="med"/>
                    </a:lnB>
                    <a:solidFill>
                      <a:srgbClr val="DBE5F1"/>
                    </a:solidFill>
                  </a:tcPr>
                </a:tc>
                <a:tc>
                  <a:txBody>
                    <a:bodyPr/>
                    <a:lstStyle/>
                    <a:p>
                      <a:pPr algn="ctr">
                        <a:lnSpc>
                          <a:spcPct val="115000"/>
                        </a:lnSpc>
                        <a:spcAft>
                          <a:spcPts val="1000"/>
                        </a:spcAft>
                      </a:pPr>
                      <a:endParaRPr lang="tr-TR" sz="1100">
                        <a:latin typeface="Calibri"/>
                        <a:ea typeface="Calibri"/>
                        <a:cs typeface="Calibri"/>
                      </a:endParaRP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12700" cap="flat" cmpd="sng" algn="ctr">
                      <a:solidFill>
                        <a:srgbClr val="365F91"/>
                      </a:solidFill>
                      <a:prstDash val="solid"/>
                      <a:round/>
                      <a:headEnd type="none" w="med" len="med"/>
                      <a:tailEnd type="none" w="med" len="med"/>
                    </a:lnT>
                    <a:lnB w="38100" cap="flat" cmpd="sng" algn="ctr">
                      <a:solidFill>
                        <a:srgbClr val="17365D"/>
                      </a:solidFill>
                      <a:prstDash val="solid"/>
                      <a:round/>
                      <a:headEnd type="none" w="med" len="med"/>
                      <a:tailEnd type="none" w="med" len="med"/>
                    </a:lnB>
                    <a:solidFill>
                      <a:srgbClr val="DBE5F1"/>
                    </a:solidFill>
                  </a:tcPr>
                </a:tc>
                <a:extLst>
                  <a:ext uri="{0D108BD9-81ED-4DB2-BD59-A6C34878D82A}">
                    <a16:rowId xmlns:a16="http://schemas.microsoft.com/office/drawing/2014/main" val="10005"/>
                  </a:ext>
                </a:extLst>
              </a:tr>
              <a:tr h="590625">
                <a:tc>
                  <a:txBody>
                    <a:bodyPr/>
                    <a:lstStyle/>
                    <a:p>
                      <a:pPr algn="r">
                        <a:lnSpc>
                          <a:spcPct val="115000"/>
                        </a:lnSpc>
                        <a:spcAft>
                          <a:spcPts val="1000"/>
                        </a:spcAft>
                      </a:pPr>
                      <a:r>
                        <a:rPr lang="tr-TR" sz="1100" b="1" dirty="0">
                          <a:latin typeface="Calibri"/>
                          <a:ea typeface="Calibri"/>
                          <a:cs typeface="Calibri"/>
                        </a:rPr>
                        <a:t>TOPLAM</a:t>
                      </a:r>
                      <a:endParaRPr lang="tr-TR" sz="1100" dirty="0">
                        <a:latin typeface="Calibri"/>
                        <a:ea typeface="Calibri"/>
                        <a:cs typeface="Calibri"/>
                      </a:endParaRP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38100" cap="flat" cmpd="sng" algn="ctr">
                      <a:solidFill>
                        <a:srgbClr val="17365D"/>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pPr>
                      <a:endParaRPr lang="en-US" sz="1000" dirty="0">
                        <a:latin typeface="Arial"/>
                        <a:ea typeface="Times New Roman"/>
                        <a:cs typeface="Calibri"/>
                      </a:endParaRPr>
                    </a:p>
                    <a:p>
                      <a:pPr algn="ctr">
                        <a:lnSpc>
                          <a:spcPct val="115000"/>
                        </a:lnSpc>
                        <a:spcAft>
                          <a:spcPts val="0"/>
                        </a:spcAft>
                      </a:pPr>
                      <a:r>
                        <a:rPr lang="en-US" sz="1000" dirty="0" smtClean="0">
                          <a:latin typeface="Arial"/>
                          <a:ea typeface="Times New Roman"/>
                          <a:cs typeface="Calibri"/>
                        </a:rPr>
                        <a:t>1.</a:t>
                      </a:r>
                      <a:r>
                        <a:rPr lang="tr-TR" sz="1000" dirty="0" smtClean="0">
                          <a:latin typeface="Arial"/>
                          <a:ea typeface="Times New Roman"/>
                          <a:cs typeface="Calibri"/>
                        </a:rPr>
                        <a:t>472</a:t>
                      </a:r>
                      <a:r>
                        <a:rPr lang="en-US" sz="1000" dirty="0" smtClean="0">
                          <a:latin typeface="Arial"/>
                          <a:ea typeface="Times New Roman"/>
                          <a:cs typeface="Calibri"/>
                        </a:rPr>
                        <a:t>,000,00</a:t>
                      </a:r>
                      <a:endParaRPr lang="tr-TR" sz="1100" dirty="0">
                        <a:latin typeface="Calibri"/>
                        <a:ea typeface="Calibri"/>
                        <a:cs typeface="Calibri"/>
                      </a:endParaRPr>
                    </a:p>
                  </a:txBody>
                  <a:tcPr marL="42523" marR="4252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38100" cap="flat" cmpd="sng" algn="ctr">
                      <a:solidFill>
                        <a:srgbClr val="17365D"/>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pPr>
                      <a:endParaRPr lang="en-US" sz="1000" dirty="0">
                        <a:latin typeface="Arial"/>
                        <a:ea typeface="Times New Roman"/>
                        <a:cs typeface="Calibri"/>
                      </a:endParaRPr>
                    </a:p>
                    <a:p>
                      <a:pPr algn="ctr">
                        <a:lnSpc>
                          <a:spcPct val="115000"/>
                        </a:lnSpc>
                        <a:spcAft>
                          <a:spcPts val="0"/>
                        </a:spcAft>
                      </a:pPr>
                      <a:r>
                        <a:rPr lang="en-US" sz="1000" dirty="0" smtClean="0">
                          <a:latin typeface="Arial"/>
                          <a:ea typeface="Times New Roman"/>
                          <a:cs typeface="Calibri"/>
                        </a:rPr>
                        <a:t>1.</a:t>
                      </a:r>
                      <a:r>
                        <a:rPr lang="tr-TR" sz="1000" dirty="0" smtClean="0">
                          <a:latin typeface="Arial"/>
                          <a:ea typeface="Times New Roman"/>
                          <a:cs typeface="Calibri"/>
                        </a:rPr>
                        <a:t>683</a:t>
                      </a:r>
                      <a:r>
                        <a:rPr lang="en-US" sz="1000" dirty="0" smtClean="0">
                          <a:latin typeface="Arial"/>
                          <a:ea typeface="Times New Roman"/>
                          <a:cs typeface="Calibri"/>
                        </a:rPr>
                        <a:t>,000,00</a:t>
                      </a:r>
                      <a:endParaRPr lang="tr-TR" sz="1100" dirty="0">
                        <a:latin typeface="Calibri"/>
                        <a:ea typeface="Calibri"/>
                        <a:cs typeface="Calibri"/>
                      </a:endParaRPr>
                    </a:p>
                  </a:txBody>
                  <a:tcPr marL="42523" marR="4252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38100" cap="flat" cmpd="sng" algn="ctr">
                      <a:solidFill>
                        <a:srgbClr val="17365D"/>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1" hangingPunct="1">
                        <a:lnSpc>
                          <a:spcPct val="115000"/>
                        </a:lnSpc>
                        <a:spcBef>
                          <a:spcPts val="0"/>
                        </a:spcBef>
                        <a:spcAft>
                          <a:spcPts val="0"/>
                        </a:spcAft>
                        <a:buClrTx/>
                        <a:buSzTx/>
                        <a:buFontTx/>
                        <a:buNone/>
                        <a:tabLst/>
                        <a:defRPr/>
                      </a:pPr>
                      <a:endParaRPr lang="tr-TR" sz="1100" dirty="0">
                        <a:latin typeface="Calibri"/>
                        <a:ea typeface="Calibri"/>
                        <a:cs typeface="Calibri"/>
                      </a:endParaRPr>
                    </a:p>
                    <a:p>
                      <a:pPr algn="ctr">
                        <a:lnSpc>
                          <a:spcPct val="115000"/>
                        </a:lnSpc>
                        <a:spcAft>
                          <a:spcPts val="0"/>
                        </a:spcAft>
                      </a:pPr>
                      <a:r>
                        <a:rPr lang="en-US" sz="1000" dirty="0">
                          <a:latin typeface="Arial"/>
                          <a:ea typeface="Times New Roman"/>
                          <a:cs typeface="Calibri"/>
                        </a:rPr>
                        <a:t> </a:t>
                      </a:r>
                      <a:r>
                        <a:rPr lang="en-US" sz="1000" dirty="0" smtClean="0">
                          <a:latin typeface="Arial"/>
                          <a:ea typeface="Times New Roman"/>
                          <a:cs typeface="Calibri"/>
                        </a:rPr>
                        <a:t>1.</a:t>
                      </a:r>
                      <a:r>
                        <a:rPr lang="tr-TR" sz="1000" dirty="0" smtClean="0">
                          <a:latin typeface="Arial"/>
                          <a:ea typeface="Times New Roman"/>
                          <a:cs typeface="Calibri"/>
                        </a:rPr>
                        <a:t>677</a:t>
                      </a:r>
                      <a:r>
                        <a:rPr lang="en-US" sz="1000" dirty="0" smtClean="0">
                          <a:latin typeface="Arial"/>
                          <a:ea typeface="Times New Roman"/>
                          <a:cs typeface="Calibri"/>
                        </a:rPr>
                        <a:t>.</a:t>
                      </a:r>
                      <a:r>
                        <a:rPr lang="tr-TR" sz="1000" dirty="0" smtClean="0">
                          <a:latin typeface="Arial"/>
                          <a:ea typeface="Times New Roman"/>
                          <a:cs typeface="Calibri"/>
                        </a:rPr>
                        <a:t>718</a:t>
                      </a:r>
                      <a:r>
                        <a:rPr lang="en-US" sz="1000" dirty="0" smtClean="0">
                          <a:latin typeface="Arial"/>
                          <a:ea typeface="Times New Roman"/>
                          <a:cs typeface="Calibri"/>
                        </a:rPr>
                        <a:t>,</a:t>
                      </a:r>
                      <a:r>
                        <a:rPr lang="tr-TR" sz="1000" dirty="0" smtClean="0">
                          <a:latin typeface="Arial"/>
                          <a:ea typeface="Times New Roman"/>
                          <a:cs typeface="Calibri"/>
                        </a:rPr>
                        <a:t>76</a:t>
                      </a:r>
                      <a:endParaRPr lang="tr-TR" sz="1100" dirty="0">
                        <a:latin typeface="Calibri"/>
                        <a:ea typeface="Calibri"/>
                        <a:cs typeface="Calibri"/>
                      </a:endParaRPr>
                    </a:p>
                  </a:txBody>
                  <a:tcPr marL="42523" marR="42523" marT="0" marB="0">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38100" cap="flat" cmpd="sng" algn="ctr">
                      <a:solidFill>
                        <a:srgbClr val="17365D"/>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1000"/>
                        </a:spcAft>
                      </a:pPr>
                      <a:endParaRPr lang="tr-TR" sz="1100" dirty="0">
                        <a:latin typeface="Calibri"/>
                        <a:ea typeface="Calibri"/>
                        <a:cs typeface="Calibri"/>
                      </a:endParaRP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38100" cap="flat" cmpd="sng" algn="ctr">
                      <a:solidFill>
                        <a:srgbClr val="17365D"/>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1000"/>
                        </a:spcAft>
                      </a:pPr>
                      <a:endParaRPr lang="tr-TR" sz="1100" dirty="0">
                        <a:latin typeface="Calibri"/>
                        <a:ea typeface="Calibri"/>
                        <a:cs typeface="Calibri"/>
                      </a:endParaRP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38100" cap="flat" cmpd="sng" algn="ctr">
                      <a:solidFill>
                        <a:srgbClr val="17365D"/>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1000"/>
                        </a:spcAft>
                      </a:pPr>
                      <a:r>
                        <a:rPr lang="tr-TR" sz="1100" b="1" dirty="0" smtClean="0">
                          <a:latin typeface="Calibri"/>
                          <a:ea typeface="Calibri"/>
                          <a:cs typeface="Calibri"/>
                        </a:rPr>
                        <a:t>%99,6</a:t>
                      </a:r>
                      <a:endParaRPr lang="tr-TR" sz="1100" dirty="0">
                        <a:latin typeface="Calibri"/>
                        <a:ea typeface="Calibri"/>
                        <a:cs typeface="Calibri"/>
                      </a:endParaRPr>
                    </a:p>
                  </a:txBody>
                  <a:tcPr marL="42523" marR="42523" marT="0" marB="0" anchor="ctr">
                    <a:lnL w="12700" cap="flat" cmpd="sng" algn="ctr">
                      <a:solidFill>
                        <a:srgbClr val="365F91"/>
                      </a:solidFill>
                      <a:prstDash val="solid"/>
                      <a:round/>
                      <a:headEnd type="none" w="med" len="med"/>
                      <a:tailEnd type="none" w="med" len="med"/>
                    </a:lnL>
                    <a:lnR w="12700" cap="flat" cmpd="sng" algn="ctr">
                      <a:solidFill>
                        <a:srgbClr val="365F91"/>
                      </a:solidFill>
                      <a:prstDash val="solid"/>
                      <a:round/>
                      <a:headEnd type="none" w="med" len="med"/>
                      <a:tailEnd type="none" w="med" len="med"/>
                    </a:lnR>
                    <a:lnT w="38100" cap="flat" cmpd="sng" algn="ctr">
                      <a:solidFill>
                        <a:srgbClr val="17365D"/>
                      </a:solidFill>
                      <a:prstDash val="solid"/>
                      <a:round/>
                      <a:headEnd type="none" w="med" len="med"/>
                      <a:tailEnd type="none" w="med" len="med"/>
                    </a:lnT>
                    <a:lnB w="12700" cap="flat" cmpd="sng" algn="ctr">
                      <a:solidFill>
                        <a:srgbClr val="365F9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42662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KÜTÜPHANE BÜTÇE UYGULAMA SONUÇLARI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2021) </a:t>
            </a:r>
            <a:endParaRPr lang="tr-TR" sz="2400" dirty="0"/>
          </a:p>
        </p:txBody>
      </p:sp>
      <p:graphicFrame>
        <p:nvGraphicFramePr>
          <p:cNvPr id="6" name="Diyagram 4"/>
          <p:cNvGraphicFramePr/>
          <p:nvPr>
            <p:extLst>
              <p:ext uri="{D42A27DB-BD31-4B8C-83A1-F6EECF244321}">
                <p14:modId xmlns:p14="http://schemas.microsoft.com/office/powerpoint/2010/main" val="1435232207"/>
              </p:ext>
            </p:extLst>
          </p:nvPr>
        </p:nvGraphicFramePr>
        <p:xfrm>
          <a:off x="323528" y="987574"/>
          <a:ext cx="8579196"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5460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altLang="ko-KR" dirty="0">
                <a:effectLst>
                  <a:outerShdw blurRad="38100" dist="38100" dir="2700000" algn="tl">
                    <a:srgbClr val="000000">
                      <a:alpha val="43137"/>
                    </a:srgbClr>
                  </a:outerShdw>
                </a:effectLst>
              </a:rPr>
              <a:t>GECİKME CEZALARI</a:t>
            </a:r>
            <a:endParaRPr lang="ko-KR" altLang="en-US" dirty="0"/>
          </a:p>
        </p:txBody>
      </p:sp>
      <p:sp>
        <p:nvSpPr>
          <p:cNvPr id="2" name="Content Placeholder 1"/>
          <p:cNvSpPr>
            <a:spLocks noGrp="1"/>
          </p:cNvSpPr>
          <p:nvPr>
            <p:ph idx="1"/>
          </p:nvPr>
        </p:nvSpPr>
        <p:spPr>
          <a:xfrm>
            <a:off x="1743992" y="1203598"/>
            <a:ext cx="4196160" cy="2952328"/>
          </a:xfrm>
        </p:spPr>
        <p:txBody>
          <a:bodyPr/>
          <a:lstStyle/>
          <a:p>
            <a:pPr algn="just"/>
            <a:r>
              <a:rPr lang="tr-TR" sz="1600" dirty="0">
                <a:latin typeface="Arial" pitchFamily="34" charset="0"/>
                <a:cs typeface="Arial" pitchFamily="34" charset="0"/>
              </a:rPr>
              <a:t>Gününde iade edilmeyen materyaller için     </a:t>
            </a:r>
            <a:r>
              <a:rPr lang="tr-TR" sz="1600" dirty="0" smtClean="0">
                <a:latin typeface="Arial" pitchFamily="34" charset="0"/>
                <a:cs typeface="Arial" pitchFamily="34" charset="0"/>
              </a:rPr>
              <a:t>pos </a:t>
            </a:r>
            <a:r>
              <a:rPr lang="tr-TR" sz="1600" dirty="0">
                <a:latin typeface="Arial" pitchFamily="34" charset="0"/>
                <a:cs typeface="Arial" pitchFamily="34" charset="0"/>
              </a:rPr>
              <a:t>cihazından işlem yapılmış ve </a:t>
            </a:r>
            <a:r>
              <a:rPr lang="tr-TR" sz="1600" dirty="0" smtClean="0">
                <a:latin typeface="Arial" pitchFamily="34" charset="0"/>
                <a:cs typeface="Arial" pitchFamily="34" charset="0"/>
              </a:rPr>
              <a:t>dış </a:t>
            </a:r>
          </a:p>
          <a:p>
            <a:pPr algn="just"/>
            <a:r>
              <a:rPr lang="tr-TR" sz="1600" dirty="0">
                <a:latin typeface="Arial" pitchFamily="34" charset="0"/>
                <a:cs typeface="Arial" pitchFamily="34" charset="0"/>
              </a:rPr>
              <a:t>k</a:t>
            </a:r>
            <a:r>
              <a:rPr lang="tr-TR" sz="1600" dirty="0" smtClean="0">
                <a:latin typeface="Arial" pitchFamily="34" charset="0"/>
                <a:cs typeface="Arial" pitchFamily="34" charset="0"/>
              </a:rPr>
              <a:t>ullanıcılar için makbuz </a:t>
            </a:r>
            <a:r>
              <a:rPr lang="tr-TR" sz="1600" dirty="0">
                <a:latin typeface="Arial" pitchFamily="34" charset="0"/>
                <a:cs typeface="Arial" pitchFamily="34" charset="0"/>
              </a:rPr>
              <a:t>kesilmiştir. </a:t>
            </a:r>
            <a:endParaRPr lang="tr-TR" sz="1600" dirty="0" smtClean="0">
              <a:latin typeface="Arial" pitchFamily="34" charset="0"/>
              <a:cs typeface="Arial" pitchFamily="34" charset="0"/>
            </a:endParaRPr>
          </a:p>
          <a:p>
            <a:pPr algn="just"/>
            <a:r>
              <a:rPr lang="tr-TR" sz="1600" dirty="0" smtClean="0">
                <a:latin typeface="Arial" pitchFamily="34" charset="0"/>
                <a:cs typeface="Arial" pitchFamily="34" charset="0"/>
              </a:rPr>
              <a:t>Tahsil </a:t>
            </a:r>
            <a:r>
              <a:rPr lang="tr-TR" sz="1600" dirty="0">
                <a:latin typeface="Arial" pitchFamily="34" charset="0"/>
                <a:cs typeface="Arial" pitchFamily="34" charset="0"/>
              </a:rPr>
              <a:t>edilen </a:t>
            </a:r>
            <a:r>
              <a:rPr lang="tr-TR" sz="1600" dirty="0" smtClean="0">
                <a:solidFill>
                  <a:schemeClr val="tx2"/>
                </a:solidFill>
                <a:latin typeface="Arial" pitchFamily="34" charset="0"/>
                <a:cs typeface="Arial" pitchFamily="34" charset="0"/>
              </a:rPr>
              <a:t>3.674,27 </a:t>
            </a:r>
            <a:r>
              <a:rPr lang="tr-TR" sz="1600" dirty="0" smtClean="0">
                <a:solidFill>
                  <a:schemeClr val="tx2"/>
                </a:solidFill>
                <a:latin typeface="Arial" pitchFamily="34" charset="0"/>
                <a:ea typeface="Times New Roman"/>
                <a:cs typeface="Arial" pitchFamily="34" charset="0"/>
              </a:rPr>
              <a:t>TL </a:t>
            </a:r>
            <a:r>
              <a:rPr lang="tr-TR" sz="1600" dirty="0">
                <a:latin typeface="Arial" pitchFamily="34" charset="0"/>
                <a:cs typeface="Arial" pitchFamily="34" charset="0"/>
              </a:rPr>
              <a:t>Strateji Geliştirme Daire </a:t>
            </a:r>
            <a:r>
              <a:rPr lang="tr-TR" sz="1600" dirty="0" smtClean="0">
                <a:latin typeface="Arial" pitchFamily="34" charset="0"/>
                <a:cs typeface="Arial" pitchFamily="34" charset="0"/>
              </a:rPr>
              <a:t>Başkanlığı </a:t>
            </a:r>
            <a:r>
              <a:rPr lang="tr-TR" sz="1600" dirty="0">
                <a:latin typeface="Arial" pitchFamily="34" charset="0"/>
                <a:cs typeface="Arial" pitchFamily="34" charset="0"/>
              </a:rPr>
              <a:t>hesabına yatırılmıştır.</a:t>
            </a:r>
          </a:p>
          <a:p>
            <a:pPr algn="just"/>
            <a:endParaRPr lang="tr-TR" sz="1600" dirty="0">
              <a:latin typeface="Arial" pitchFamily="34" charset="0"/>
              <a:cs typeface="Arial" pitchFamily="34" charset="0"/>
            </a:endParaRPr>
          </a:p>
          <a:p>
            <a:pPr algn="just"/>
            <a:endParaRPr lang="tr-TR" sz="1600" dirty="0">
              <a:latin typeface="Arial" pitchFamily="34" charset="0"/>
              <a:cs typeface="Arial" pitchFamily="34" charset="0"/>
            </a:endParaRPr>
          </a:p>
          <a:p>
            <a:pPr algn="just"/>
            <a:r>
              <a:rPr lang="tr-TR" sz="1600" dirty="0" err="1">
                <a:latin typeface="Arial" pitchFamily="34" charset="0"/>
                <a:cs typeface="Arial" pitchFamily="34" charset="0"/>
              </a:rPr>
              <a:t>Pandemi</a:t>
            </a:r>
            <a:r>
              <a:rPr lang="tr-TR" sz="1600" dirty="0">
                <a:latin typeface="Arial" pitchFamily="34" charset="0"/>
                <a:cs typeface="Arial" pitchFamily="34" charset="0"/>
              </a:rPr>
              <a:t> sebebiyle </a:t>
            </a:r>
            <a:r>
              <a:rPr lang="tr-TR" sz="1600" dirty="0" smtClean="0">
                <a:latin typeface="Arial" pitchFamily="34" charset="0"/>
                <a:cs typeface="Arial" pitchFamily="34" charset="0"/>
              </a:rPr>
              <a:t>16.03.2020-31.10.2021</a:t>
            </a:r>
          </a:p>
          <a:p>
            <a:pPr algn="just"/>
            <a:r>
              <a:rPr lang="tr-TR" sz="1600" dirty="0" smtClean="0">
                <a:latin typeface="Arial" pitchFamily="34" charset="0"/>
                <a:cs typeface="Arial" pitchFamily="34" charset="0"/>
              </a:rPr>
              <a:t>tarihleri için gecikmeler </a:t>
            </a:r>
            <a:r>
              <a:rPr lang="tr-TR" sz="1600" dirty="0">
                <a:latin typeface="Arial" pitchFamily="34" charset="0"/>
                <a:cs typeface="Arial" pitchFamily="34" charset="0"/>
              </a:rPr>
              <a:t>göz ardı edilmiş </a:t>
            </a:r>
          </a:p>
          <a:p>
            <a:pPr algn="just"/>
            <a:r>
              <a:rPr lang="tr-TR" sz="1600" dirty="0">
                <a:latin typeface="Arial" pitchFamily="34" charset="0"/>
                <a:cs typeface="Arial" pitchFamily="34" charset="0"/>
              </a:rPr>
              <a:t>gecikme cezaları alınmamıştır.  </a:t>
            </a:r>
          </a:p>
          <a:p>
            <a:endParaRPr lang="en-US" b="1" dirty="0"/>
          </a:p>
        </p:txBody>
      </p:sp>
      <p:pic>
        <p:nvPicPr>
          <p:cNvPr id="2050" name="Picture 2" descr="C:\Users\Ender\Desktop\indi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2464" y="1563638"/>
            <a:ext cx="3240360" cy="18569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662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rId2"/>
          </p:cNvPr>
          <p:cNvSpPr txBox="1"/>
          <p:nvPr/>
        </p:nvSpPr>
        <p:spPr>
          <a:xfrm>
            <a:off x="0" y="4844068"/>
            <a:ext cx="9144000" cy="215444"/>
          </a:xfrm>
          <a:prstGeom prst="rect">
            <a:avLst/>
          </a:prstGeom>
          <a:noFill/>
        </p:spPr>
        <p:txBody>
          <a:bodyPr wrap="square" rtlCol="0">
            <a:spAutoFit/>
          </a:bodyPr>
          <a:lstStyle/>
          <a:p>
            <a:pPr algn="ctr"/>
            <a:r>
              <a:rPr lang="en-US" altLang="ko-KR" sz="800" dirty="0">
                <a:solidFill>
                  <a:schemeClr val="accent6">
                    <a:lumMod val="50000"/>
                  </a:schemeClr>
                </a:solidFill>
                <a:latin typeface="Arial" pitchFamily="34" charset="0"/>
                <a:cs typeface="Arial" pitchFamily="34" charset="0"/>
              </a:rPr>
              <a:t>ALLPPT.com _ Free PowerPoint Templates, Diagrams and Charts</a:t>
            </a:r>
            <a:endParaRPr lang="ko-KR" altLang="en-US" sz="800" dirty="0">
              <a:solidFill>
                <a:schemeClr val="accent6">
                  <a:lumMod val="50000"/>
                </a:schemeClr>
              </a:solidFill>
              <a:latin typeface="Arial" pitchFamily="34" charset="0"/>
              <a:cs typeface="Arial" pitchFamily="34" charset="0"/>
            </a:endParaRPr>
          </a:p>
        </p:txBody>
      </p:sp>
      <p:sp>
        <p:nvSpPr>
          <p:cNvPr id="8" name="Round Same Side Corner Rectangle 7"/>
          <p:cNvSpPr/>
          <p:nvPr/>
        </p:nvSpPr>
        <p:spPr>
          <a:xfrm>
            <a:off x="3416796" y="339502"/>
            <a:ext cx="5616624" cy="987579"/>
          </a:xfrm>
          <a:prstGeom prst="round2SameRect">
            <a:avLst>
              <a:gd name="adj1" fmla="val 50000"/>
              <a:gd name="adj2" fmla="val 50000"/>
            </a:avLst>
          </a:prstGeom>
          <a:solidFill>
            <a:schemeClr val="accent6">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ko-KR" sz="3200" b="1" dirty="0"/>
              <a:t>KÜTÜPHANEMİZ</a:t>
            </a:r>
            <a:endParaRPr lang="ko-KR" altLang="en-US" sz="3200" b="1" dirty="0"/>
          </a:p>
        </p:txBody>
      </p:sp>
    </p:spTree>
    <p:extLst>
      <p:ext uri="{BB962C8B-B14F-4D97-AF65-F5344CB8AC3E}">
        <p14:creationId xmlns:p14="http://schemas.microsoft.com/office/powerpoint/2010/main" val="303447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rId2"/>
          </p:cNvPr>
          <p:cNvSpPr txBox="1"/>
          <p:nvPr/>
        </p:nvSpPr>
        <p:spPr>
          <a:xfrm>
            <a:off x="0" y="4844068"/>
            <a:ext cx="9144000" cy="215444"/>
          </a:xfrm>
          <a:prstGeom prst="rect">
            <a:avLst/>
          </a:prstGeom>
          <a:noFill/>
        </p:spPr>
        <p:txBody>
          <a:bodyPr wrap="square" rtlCol="0">
            <a:spAutoFit/>
          </a:bodyPr>
          <a:lstStyle/>
          <a:p>
            <a:pPr algn="ctr"/>
            <a:r>
              <a:rPr lang="en-US" altLang="ko-KR" sz="800" dirty="0">
                <a:solidFill>
                  <a:schemeClr val="accent6">
                    <a:lumMod val="50000"/>
                  </a:schemeClr>
                </a:solidFill>
                <a:latin typeface="Arial" pitchFamily="34" charset="0"/>
                <a:cs typeface="Arial" pitchFamily="34" charset="0"/>
              </a:rPr>
              <a:t>ALLPPT.com _ Free PowerPoint Templates, Diagrams and Charts</a:t>
            </a:r>
            <a:endParaRPr lang="ko-KR" altLang="en-US" sz="800" dirty="0">
              <a:solidFill>
                <a:schemeClr val="accent6">
                  <a:lumMod val="50000"/>
                </a:schemeClr>
              </a:solidFill>
              <a:latin typeface="Arial" pitchFamily="34" charset="0"/>
              <a:cs typeface="Arial" pitchFamily="34" charset="0"/>
            </a:endParaRPr>
          </a:p>
        </p:txBody>
      </p:sp>
      <p:sp>
        <p:nvSpPr>
          <p:cNvPr id="8" name="Round Same Side Corner Rectangle 7"/>
          <p:cNvSpPr/>
          <p:nvPr/>
        </p:nvSpPr>
        <p:spPr>
          <a:xfrm>
            <a:off x="3131840" y="339502"/>
            <a:ext cx="5923309" cy="987579"/>
          </a:xfrm>
          <a:prstGeom prst="round2SameRect">
            <a:avLst>
              <a:gd name="adj1" fmla="val 50000"/>
              <a:gd name="adj2" fmla="val 50000"/>
            </a:avLst>
          </a:prstGeom>
          <a:solidFill>
            <a:schemeClr val="accent6">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ko-KR" sz="2800" b="1" dirty="0"/>
              <a:t>KÜTÜPHANEDEN YARARLANMA ORANLARI</a:t>
            </a:r>
            <a:endParaRPr lang="ko-KR" altLang="en-US" sz="2800" b="1" dirty="0"/>
          </a:p>
        </p:txBody>
      </p:sp>
    </p:spTree>
    <p:extLst>
      <p:ext uri="{BB962C8B-B14F-4D97-AF65-F5344CB8AC3E}">
        <p14:creationId xmlns:p14="http://schemas.microsoft.com/office/powerpoint/2010/main" val="3022317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a:xfrm>
            <a:off x="0" y="0"/>
            <a:ext cx="9144000" cy="843558"/>
          </a:xfrm>
        </p:spPr>
        <p:txBody>
          <a:bodyPr/>
          <a:lstStyle/>
          <a:p>
            <a:r>
              <a:rPr lang="tr-TR" sz="2400" dirty="0">
                <a:latin typeface="Times New Roman" pitchFamily="18" charset="0"/>
                <a:cs typeface="Times New Roman" panose="02020603050405020304" pitchFamily="18" charset="0"/>
              </a:rPr>
              <a:t>MERKEZ, FAKÜLTE VE İLÇE KÜTÜPHANELER </a:t>
            </a:r>
            <a:br>
              <a:rPr lang="tr-TR" sz="2400" dirty="0">
                <a:latin typeface="Times New Roman" pitchFamily="18" charset="0"/>
                <a:cs typeface="Times New Roman" panose="02020603050405020304" pitchFamily="18" charset="0"/>
              </a:rPr>
            </a:br>
            <a:r>
              <a:rPr lang="tr-TR" sz="2400" dirty="0">
                <a:latin typeface="Times New Roman" pitchFamily="18" charset="0"/>
                <a:cs typeface="Times New Roman" panose="02020603050405020304" pitchFamily="18" charset="0"/>
              </a:rPr>
              <a:t>BASILI YAYINLAR </a:t>
            </a:r>
          </a:p>
        </p:txBody>
      </p:sp>
      <p:sp>
        <p:nvSpPr>
          <p:cNvPr id="14" name="Metin kutusu 13"/>
          <p:cNvSpPr txBox="1"/>
          <p:nvPr/>
        </p:nvSpPr>
        <p:spPr>
          <a:xfrm>
            <a:off x="683568" y="4659982"/>
            <a:ext cx="6336704" cy="276999"/>
          </a:xfrm>
          <a:prstGeom prst="rect">
            <a:avLst/>
          </a:prstGeom>
          <a:noFill/>
        </p:spPr>
        <p:txBody>
          <a:bodyPr wrap="square" rtlCol="0">
            <a:spAutoFit/>
          </a:bodyPr>
          <a:lstStyle/>
          <a:p>
            <a:r>
              <a:rPr lang="tr-TR" sz="1200" dirty="0">
                <a:solidFill>
                  <a:schemeClr val="accent6">
                    <a:lumMod val="50000"/>
                  </a:schemeClr>
                </a:solidFill>
                <a:latin typeface="Times New Roman" pitchFamily="18" charset="0"/>
                <a:cs typeface="Times New Roman" panose="02020603050405020304" pitchFamily="18" charset="0"/>
              </a:rPr>
              <a:t>36 adet elektronik kitabımız bulunmaktadır</a:t>
            </a:r>
            <a:r>
              <a:rPr lang="tr-TR" sz="1200" dirty="0">
                <a:solidFill>
                  <a:schemeClr val="accent5">
                    <a:lumMod val="75000"/>
                  </a:schemeClr>
                </a:solidFill>
                <a:latin typeface="Times New Roman" pitchFamily="18" charset="0"/>
                <a:cs typeface="Times New Roman" panose="02020603050405020304" pitchFamily="18" charset="0"/>
              </a:rPr>
              <a:t>.</a:t>
            </a:r>
          </a:p>
        </p:txBody>
      </p:sp>
      <p:graphicFrame>
        <p:nvGraphicFramePr>
          <p:cNvPr id="6" name="İçerik Yer Tutucusu 2"/>
          <p:cNvGraphicFramePr>
            <a:graphicFrameLocks/>
          </p:cNvGraphicFramePr>
          <p:nvPr>
            <p:extLst>
              <p:ext uri="{D42A27DB-BD31-4B8C-83A1-F6EECF244321}">
                <p14:modId xmlns:p14="http://schemas.microsoft.com/office/powerpoint/2010/main" val="1202683796"/>
              </p:ext>
            </p:extLst>
          </p:nvPr>
        </p:nvGraphicFramePr>
        <p:xfrm>
          <a:off x="467544" y="1059584"/>
          <a:ext cx="7957392" cy="3657600"/>
        </p:xfrm>
        <a:graphic>
          <a:graphicData uri="http://schemas.openxmlformats.org/drawingml/2006/table">
            <a:tbl>
              <a:tblPr firstRow="1" firstCol="1" bandRow="1">
                <a:tableStyleId>{E8B1032C-EA38-4F05-BA0D-38AFFFC7BED3}</a:tableStyleId>
              </a:tblPr>
              <a:tblGrid>
                <a:gridCol w="5202745">
                  <a:extLst>
                    <a:ext uri="{9D8B030D-6E8A-4147-A177-3AD203B41FA5}">
                      <a16:colId xmlns:a16="http://schemas.microsoft.com/office/drawing/2014/main" val="20000"/>
                    </a:ext>
                  </a:extLst>
                </a:gridCol>
                <a:gridCol w="2754647">
                  <a:extLst>
                    <a:ext uri="{9D8B030D-6E8A-4147-A177-3AD203B41FA5}">
                      <a16:colId xmlns:a16="http://schemas.microsoft.com/office/drawing/2014/main" val="20001"/>
                    </a:ext>
                  </a:extLst>
                </a:gridCol>
              </a:tblGrid>
              <a:tr h="338437">
                <a:tc>
                  <a:txBody>
                    <a:bodyPr/>
                    <a:lstStyle/>
                    <a:p>
                      <a:pPr algn="l">
                        <a:lnSpc>
                          <a:spcPct val="200000"/>
                        </a:lnSpc>
                        <a:spcAft>
                          <a:spcPts val="0"/>
                        </a:spcAft>
                        <a:tabLst>
                          <a:tab pos="3568700" algn="l"/>
                        </a:tabLst>
                      </a:pPr>
                      <a:r>
                        <a:rPr lang="tr-TR" sz="1200" dirty="0">
                          <a:effectLst/>
                        </a:rPr>
                        <a:t>KÜTÜPHANELER</a:t>
                      </a:r>
                      <a:endParaRPr lang="tr-TR" sz="1200" b="1" dirty="0">
                        <a:effectLst/>
                        <a:latin typeface="Times New Roman" panose="02020603050405020304" pitchFamily="18" charset="0"/>
                        <a:ea typeface="Times New Roman"/>
                        <a:cs typeface="Times New Roman" panose="02020603050405020304" pitchFamily="18" charset="0"/>
                      </a:endParaRPr>
                    </a:p>
                  </a:txBody>
                  <a:tcPr marL="59720" marR="59720" marT="0" marB="0">
                    <a:solidFill>
                      <a:schemeClr val="accent6">
                        <a:lumMod val="60000"/>
                        <a:lumOff val="40000"/>
                      </a:schemeClr>
                    </a:solidFill>
                  </a:tcPr>
                </a:tc>
                <a:tc>
                  <a:txBody>
                    <a:bodyPr/>
                    <a:lstStyle/>
                    <a:p>
                      <a:pPr algn="ctr">
                        <a:lnSpc>
                          <a:spcPct val="200000"/>
                        </a:lnSpc>
                        <a:spcAft>
                          <a:spcPts val="0"/>
                        </a:spcAft>
                        <a:tabLst>
                          <a:tab pos="3568700" algn="l"/>
                        </a:tabLst>
                      </a:pPr>
                      <a:r>
                        <a:rPr lang="tr-TR" sz="1200" dirty="0">
                          <a:effectLst/>
                        </a:rPr>
                        <a:t>BASILI</a:t>
                      </a:r>
                      <a:r>
                        <a:rPr lang="tr-TR" sz="1200" baseline="0" dirty="0">
                          <a:effectLst/>
                        </a:rPr>
                        <a:t> KAYNAK SAYILARI</a:t>
                      </a:r>
                      <a:endParaRPr lang="tr-TR" sz="1200" b="1" dirty="0">
                        <a:effectLst/>
                        <a:latin typeface="Times New Roman" panose="02020603050405020304" pitchFamily="18" charset="0"/>
                        <a:ea typeface="Times New Roman"/>
                        <a:cs typeface="Times New Roman" panose="02020603050405020304" pitchFamily="18" charset="0"/>
                      </a:endParaRPr>
                    </a:p>
                  </a:txBody>
                  <a:tcPr marL="59720" marR="59720" marT="0" marB="0">
                    <a:solidFill>
                      <a:schemeClr val="accent6">
                        <a:lumMod val="60000"/>
                        <a:lumOff val="40000"/>
                      </a:schemeClr>
                    </a:solidFill>
                  </a:tcPr>
                </a:tc>
                <a:extLst>
                  <a:ext uri="{0D108BD9-81ED-4DB2-BD59-A6C34878D82A}">
                    <a16:rowId xmlns:a16="http://schemas.microsoft.com/office/drawing/2014/main" val="10000"/>
                  </a:ext>
                </a:extLst>
              </a:tr>
              <a:tr h="338437">
                <a:tc>
                  <a:txBody>
                    <a:bodyPr/>
                    <a:lstStyle/>
                    <a:p>
                      <a:pPr algn="just">
                        <a:lnSpc>
                          <a:spcPct val="200000"/>
                        </a:lnSpc>
                        <a:spcAft>
                          <a:spcPts val="0"/>
                        </a:spcAft>
                        <a:tabLst>
                          <a:tab pos="3568700" algn="l"/>
                        </a:tabLst>
                      </a:pPr>
                      <a:r>
                        <a:rPr lang="tr-TR" sz="1200" dirty="0">
                          <a:effectLst/>
                        </a:rPr>
                        <a:t>Merkez Kütüphane</a:t>
                      </a:r>
                      <a:endParaRPr lang="tr-TR" sz="1200" b="1" dirty="0">
                        <a:effectLst/>
                        <a:latin typeface="Times New Roman" panose="02020603050405020304" pitchFamily="18" charset="0"/>
                        <a:ea typeface="Times New Roman"/>
                        <a:cs typeface="Times New Roman" panose="02020603050405020304" pitchFamily="18" charset="0"/>
                      </a:endParaRPr>
                    </a:p>
                  </a:txBody>
                  <a:tcPr marL="59720" marR="59720" marT="0" marB="0"/>
                </a:tc>
                <a:tc>
                  <a:txBody>
                    <a:bodyPr/>
                    <a:lstStyle/>
                    <a:p>
                      <a:pPr algn="ctr">
                        <a:spcAft>
                          <a:spcPts val="0"/>
                        </a:spcAft>
                      </a:pPr>
                      <a:r>
                        <a:rPr lang="tr-TR" sz="1200" dirty="0" smtClean="0">
                          <a:effectLst/>
                          <a:latin typeface="Times New Roman" pitchFamily="18" charset="0"/>
                          <a:cs typeface="Times New Roman" pitchFamily="18" charset="0"/>
                        </a:rPr>
                        <a:t>87.970</a:t>
                      </a:r>
                      <a:endParaRPr lang="tr-TR" sz="1200" b="1" dirty="0">
                        <a:effectLst/>
                        <a:latin typeface="Times New Roman" panose="02020603050405020304" pitchFamily="18" charset="0"/>
                        <a:ea typeface="Times New Roman"/>
                        <a:cs typeface="Times New Roman" panose="02020603050405020304" pitchFamily="18" charset="0"/>
                      </a:endParaRPr>
                    </a:p>
                  </a:txBody>
                  <a:tcPr marL="59720" marR="59720" marT="0" marB="0" anchor="ctr"/>
                </a:tc>
                <a:extLst>
                  <a:ext uri="{0D108BD9-81ED-4DB2-BD59-A6C34878D82A}">
                    <a16:rowId xmlns:a16="http://schemas.microsoft.com/office/drawing/2014/main" val="10001"/>
                  </a:ext>
                </a:extLst>
              </a:tr>
              <a:tr h="338437">
                <a:tc>
                  <a:txBody>
                    <a:bodyPr/>
                    <a:lstStyle/>
                    <a:p>
                      <a:pPr algn="just">
                        <a:lnSpc>
                          <a:spcPct val="200000"/>
                        </a:lnSpc>
                        <a:spcAft>
                          <a:spcPts val="0"/>
                        </a:spcAft>
                        <a:tabLst>
                          <a:tab pos="3568700" algn="l"/>
                        </a:tabLst>
                      </a:pPr>
                      <a:r>
                        <a:rPr lang="tr-TR" sz="1200" dirty="0">
                          <a:effectLst/>
                        </a:rPr>
                        <a:t>Besni</a:t>
                      </a:r>
                      <a:r>
                        <a:rPr lang="tr-TR" sz="1200" baseline="0" dirty="0">
                          <a:effectLst/>
                        </a:rPr>
                        <a:t> MYO Kütüphanesi</a:t>
                      </a:r>
                      <a:endParaRPr lang="tr-TR" sz="1200" b="1" dirty="0">
                        <a:effectLst/>
                        <a:latin typeface="Times New Roman" panose="02020603050405020304" pitchFamily="18" charset="0"/>
                        <a:ea typeface="Times New Roman"/>
                        <a:cs typeface="Times New Roman" panose="02020603050405020304" pitchFamily="18" charset="0"/>
                      </a:endParaRPr>
                    </a:p>
                  </a:txBody>
                  <a:tcPr marL="59720" marR="59720" marT="0" marB="0"/>
                </a:tc>
                <a:tc>
                  <a:txBody>
                    <a:bodyPr/>
                    <a:lstStyle/>
                    <a:p>
                      <a:pPr algn="ctr"/>
                      <a:r>
                        <a:rPr lang="tr-TR" sz="1200" dirty="0">
                          <a:latin typeface="Times New Roman" pitchFamily="18" charset="0"/>
                          <a:cs typeface="Times New Roman" pitchFamily="18" charset="0"/>
                        </a:rPr>
                        <a:t>4490</a:t>
                      </a:r>
                    </a:p>
                  </a:txBody>
                  <a:tcPr marL="59720" marR="59720" marT="0" marB="0" anchor="ctr"/>
                </a:tc>
                <a:extLst>
                  <a:ext uri="{0D108BD9-81ED-4DB2-BD59-A6C34878D82A}">
                    <a16:rowId xmlns:a16="http://schemas.microsoft.com/office/drawing/2014/main" val="10002"/>
                  </a:ext>
                </a:extLst>
              </a:tr>
              <a:tr h="338437">
                <a:tc>
                  <a:txBody>
                    <a:bodyPr/>
                    <a:lstStyle/>
                    <a:p>
                      <a:pPr algn="just">
                        <a:lnSpc>
                          <a:spcPct val="200000"/>
                        </a:lnSpc>
                        <a:spcAft>
                          <a:spcPts val="0"/>
                        </a:spcAft>
                        <a:tabLst>
                          <a:tab pos="3568700" algn="l"/>
                        </a:tabLst>
                      </a:pPr>
                      <a:r>
                        <a:rPr lang="tr-TR" sz="1200" baseline="0" dirty="0">
                          <a:effectLst/>
                        </a:rPr>
                        <a:t>Gölbaşı MYO Kütüphanesi</a:t>
                      </a:r>
                      <a:endParaRPr lang="tr-TR" sz="1200" b="1" dirty="0">
                        <a:effectLst/>
                        <a:latin typeface="Times New Roman" panose="02020603050405020304" pitchFamily="18" charset="0"/>
                        <a:ea typeface="Times New Roman"/>
                        <a:cs typeface="Times New Roman" panose="02020603050405020304" pitchFamily="18" charset="0"/>
                      </a:endParaRPr>
                    </a:p>
                  </a:txBody>
                  <a:tcPr marL="59720" marR="59720" marT="0" marB="0"/>
                </a:tc>
                <a:tc>
                  <a:txBody>
                    <a:bodyPr/>
                    <a:lstStyle/>
                    <a:p>
                      <a:pPr algn="ctr"/>
                      <a:r>
                        <a:rPr lang="tr-TR" sz="1200" dirty="0" smtClean="0">
                          <a:latin typeface="Times New Roman" pitchFamily="18" charset="0"/>
                          <a:cs typeface="Times New Roman" pitchFamily="18" charset="0"/>
                        </a:rPr>
                        <a:t>3856</a:t>
                      </a:r>
                      <a:endParaRPr lang="tr-TR" sz="1200" dirty="0">
                        <a:latin typeface="Times New Roman" pitchFamily="18" charset="0"/>
                        <a:cs typeface="Times New Roman" pitchFamily="18" charset="0"/>
                      </a:endParaRPr>
                    </a:p>
                  </a:txBody>
                  <a:tcPr marL="59720" marR="59720" marT="0" marB="0" anchor="ctr"/>
                </a:tc>
                <a:extLst>
                  <a:ext uri="{0D108BD9-81ED-4DB2-BD59-A6C34878D82A}">
                    <a16:rowId xmlns:a16="http://schemas.microsoft.com/office/drawing/2014/main" val="10003"/>
                  </a:ext>
                </a:extLst>
              </a:tr>
              <a:tr h="338437">
                <a:tc>
                  <a:txBody>
                    <a:bodyPr/>
                    <a:lstStyle/>
                    <a:p>
                      <a:pPr algn="just">
                        <a:lnSpc>
                          <a:spcPct val="200000"/>
                        </a:lnSpc>
                        <a:spcAft>
                          <a:spcPts val="0"/>
                        </a:spcAft>
                        <a:tabLst>
                          <a:tab pos="3568700" algn="l"/>
                        </a:tabLst>
                      </a:pPr>
                      <a:r>
                        <a:rPr lang="tr-TR" sz="1200" baseline="0" dirty="0">
                          <a:effectLst/>
                        </a:rPr>
                        <a:t>Kahta MYO Kütüphanesi</a:t>
                      </a:r>
                      <a:endParaRPr lang="tr-TR" sz="1200" b="1" dirty="0">
                        <a:effectLst/>
                        <a:latin typeface="Times New Roman" panose="02020603050405020304" pitchFamily="18" charset="0"/>
                        <a:ea typeface="Times New Roman"/>
                        <a:cs typeface="Times New Roman" panose="02020603050405020304" pitchFamily="18" charset="0"/>
                      </a:endParaRPr>
                    </a:p>
                  </a:txBody>
                  <a:tcPr marL="59720" marR="59720" marT="0" marB="0"/>
                </a:tc>
                <a:tc>
                  <a:txBody>
                    <a:bodyPr/>
                    <a:lstStyle/>
                    <a:p>
                      <a:pPr algn="ctr"/>
                      <a:r>
                        <a:rPr lang="tr-TR" sz="1200" dirty="0" smtClean="0">
                          <a:latin typeface="Times New Roman" pitchFamily="18" charset="0"/>
                          <a:cs typeface="Times New Roman" pitchFamily="18" charset="0"/>
                        </a:rPr>
                        <a:t>4925</a:t>
                      </a:r>
                      <a:endParaRPr lang="tr-TR" sz="1200" dirty="0">
                        <a:latin typeface="Times New Roman" pitchFamily="18" charset="0"/>
                        <a:cs typeface="Times New Roman" pitchFamily="18" charset="0"/>
                      </a:endParaRPr>
                    </a:p>
                  </a:txBody>
                  <a:tcPr marL="59720" marR="59720" marT="0" marB="0" anchor="ctr"/>
                </a:tc>
                <a:extLst>
                  <a:ext uri="{0D108BD9-81ED-4DB2-BD59-A6C34878D82A}">
                    <a16:rowId xmlns:a16="http://schemas.microsoft.com/office/drawing/2014/main" val="10004"/>
                  </a:ext>
                </a:extLst>
              </a:tr>
              <a:tr h="338437">
                <a:tc>
                  <a:txBody>
                    <a:bodyPr/>
                    <a:lstStyle/>
                    <a:p>
                      <a:pPr algn="just">
                        <a:lnSpc>
                          <a:spcPct val="200000"/>
                        </a:lnSpc>
                        <a:spcAft>
                          <a:spcPts val="0"/>
                        </a:spcAft>
                        <a:tabLst>
                          <a:tab pos="3568700" algn="l"/>
                        </a:tabLst>
                      </a:pPr>
                      <a:r>
                        <a:rPr lang="tr-TR" sz="1200" baseline="0" dirty="0">
                          <a:effectLst/>
                        </a:rPr>
                        <a:t>Tıp Fakültesi Kütüphanesi</a:t>
                      </a:r>
                      <a:endParaRPr lang="tr-TR" sz="1200" b="1" dirty="0">
                        <a:effectLst/>
                        <a:latin typeface="Times New Roman" panose="02020603050405020304" pitchFamily="18" charset="0"/>
                        <a:ea typeface="Times New Roman"/>
                        <a:cs typeface="Times New Roman" panose="02020603050405020304" pitchFamily="18" charset="0"/>
                      </a:endParaRPr>
                    </a:p>
                  </a:txBody>
                  <a:tcPr marL="59720" marR="59720" marT="0" marB="0"/>
                </a:tc>
                <a:tc>
                  <a:txBody>
                    <a:bodyPr/>
                    <a:lstStyle/>
                    <a:p>
                      <a:pPr algn="ctr"/>
                      <a:r>
                        <a:rPr lang="tr-TR" sz="1200" dirty="0" smtClean="0">
                          <a:latin typeface="Times New Roman" pitchFamily="18" charset="0"/>
                          <a:cs typeface="Times New Roman" pitchFamily="18" charset="0"/>
                        </a:rPr>
                        <a:t>3279</a:t>
                      </a:r>
                      <a:endParaRPr lang="tr-TR" sz="1200" dirty="0">
                        <a:latin typeface="Times New Roman" pitchFamily="18" charset="0"/>
                        <a:cs typeface="Times New Roman" pitchFamily="18" charset="0"/>
                      </a:endParaRPr>
                    </a:p>
                  </a:txBody>
                  <a:tcPr marL="59720" marR="59720" marT="0" marB="0" anchor="ctr"/>
                </a:tc>
                <a:extLst>
                  <a:ext uri="{0D108BD9-81ED-4DB2-BD59-A6C34878D82A}">
                    <a16:rowId xmlns:a16="http://schemas.microsoft.com/office/drawing/2014/main" val="10005"/>
                  </a:ext>
                </a:extLst>
              </a:tr>
              <a:tr h="338437">
                <a:tc>
                  <a:txBody>
                    <a:bodyPr/>
                    <a:lstStyle/>
                    <a:p>
                      <a:pPr marL="0" marR="0" indent="0" algn="just" defTabSz="1218987" rtl="0" eaLnBrk="1" fontAlgn="auto" latinLnBrk="0" hangingPunct="1">
                        <a:lnSpc>
                          <a:spcPct val="200000"/>
                        </a:lnSpc>
                        <a:spcBef>
                          <a:spcPts val="0"/>
                        </a:spcBef>
                        <a:spcAft>
                          <a:spcPts val="0"/>
                        </a:spcAft>
                        <a:buClrTx/>
                        <a:buSzTx/>
                        <a:buFontTx/>
                        <a:buNone/>
                        <a:tabLst>
                          <a:tab pos="3568700" algn="l"/>
                        </a:tabLst>
                        <a:defRPr/>
                      </a:pPr>
                      <a:r>
                        <a:rPr lang="tr-TR" sz="1200" baseline="0" dirty="0">
                          <a:effectLst/>
                        </a:rPr>
                        <a:t>Diş Hekimliği Fakültesi Kütüphanesi</a:t>
                      </a:r>
                      <a:endParaRPr lang="tr-TR" sz="1200" b="1" dirty="0">
                        <a:effectLst/>
                        <a:latin typeface="Times New Roman" panose="02020603050405020304" pitchFamily="18" charset="0"/>
                        <a:ea typeface="Times New Roman"/>
                        <a:cs typeface="Times New Roman" panose="02020603050405020304" pitchFamily="18" charset="0"/>
                      </a:endParaRPr>
                    </a:p>
                  </a:txBody>
                  <a:tcPr marL="59720" marR="59720" marT="0" marB="0"/>
                </a:tc>
                <a:tc>
                  <a:txBody>
                    <a:bodyPr/>
                    <a:lstStyle/>
                    <a:p>
                      <a:pPr algn="ctr"/>
                      <a:r>
                        <a:rPr lang="tr-TR" sz="1200" dirty="0" smtClean="0">
                          <a:latin typeface="Times New Roman" pitchFamily="18" charset="0"/>
                          <a:cs typeface="Times New Roman" pitchFamily="18" charset="0"/>
                        </a:rPr>
                        <a:t>382</a:t>
                      </a:r>
                      <a:endParaRPr lang="tr-TR" sz="1200" dirty="0">
                        <a:latin typeface="Times New Roman" pitchFamily="18" charset="0"/>
                        <a:cs typeface="Times New Roman" pitchFamily="18" charset="0"/>
                      </a:endParaRPr>
                    </a:p>
                  </a:txBody>
                  <a:tcPr marL="59720" marR="59720" marT="0" marB="0" anchor="ctr"/>
                </a:tc>
                <a:extLst>
                  <a:ext uri="{0D108BD9-81ED-4DB2-BD59-A6C34878D82A}">
                    <a16:rowId xmlns:a16="http://schemas.microsoft.com/office/drawing/2014/main" val="10006"/>
                  </a:ext>
                </a:extLst>
              </a:tr>
              <a:tr h="338437">
                <a:tc>
                  <a:txBody>
                    <a:bodyPr/>
                    <a:lstStyle/>
                    <a:p>
                      <a:pPr marL="0" marR="0" indent="0" algn="just" defTabSz="1218987" rtl="0" eaLnBrk="1" fontAlgn="auto" latinLnBrk="0" hangingPunct="1">
                        <a:lnSpc>
                          <a:spcPct val="200000"/>
                        </a:lnSpc>
                        <a:spcBef>
                          <a:spcPts val="0"/>
                        </a:spcBef>
                        <a:spcAft>
                          <a:spcPts val="0"/>
                        </a:spcAft>
                        <a:buClrTx/>
                        <a:buSzTx/>
                        <a:buFontTx/>
                        <a:buNone/>
                        <a:tabLst>
                          <a:tab pos="3568700" algn="l"/>
                        </a:tabLst>
                        <a:defRPr/>
                      </a:pPr>
                      <a:r>
                        <a:rPr lang="tr-TR" sz="1200" baseline="0" dirty="0">
                          <a:effectLst/>
                        </a:rPr>
                        <a:t>İslami İlimler Fakültesi Kütüphanesi</a:t>
                      </a:r>
                      <a:endParaRPr lang="tr-TR" sz="1200" b="1" dirty="0">
                        <a:effectLst/>
                        <a:latin typeface="Times New Roman" panose="02020603050405020304" pitchFamily="18" charset="0"/>
                        <a:ea typeface="Times New Roman"/>
                        <a:cs typeface="Times New Roman" panose="02020603050405020304" pitchFamily="18" charset="0"/>
                      </a:endParaRPr>
                    </a:p>
                  </a:txBody>
                  <a:tcPr marL="59720" marR="59720" marT="0" marB="0"/>
                </a:tc>
                <a:tc>
                  <a:txBody>
                    <a:bodyPr/>
                    <a:lstStyle/>
                    <a:p>
                      <a:pPr algn="ctr">
                        <a:spcAft>
                          <a:spcPts val="0"/>
                        </a:spcAft>
                      </a:pPr>
                      <a:r>
                        <a:rPr lang="tr-TR" sz="1200" b="0" dirty="0" smtClean="0">
                          <a:effectLst/>
                          <a:latin typeface="Times New Roman" panose="02020603050405020304" pitchFamily="18" charset="0"/>
                          <a:ea typeface="Times New Roman"/>
                          <a:cs typeface="Times New Roman" panose="02020603050405020304" pitchFamily="18" charset="0"/>
                        </a:rPr>
                        <a:t>5282</a:t>
                      </a:r>
                      <a:endParaRPr lang="tr-TR" sz="1200" b="0" dirty="0">
                        <a:effectLst/>
                        <a:latin typeface="Times New Roman" panose="02020603050405020304" pitchFamily="18" charset="0"/>
                        <a:ea typeface="Times New Roman"/>
                        <a:cs typeface="Times New Roman" panose="02020603050405020304" pitchFamily="18" charset="0"/>
                      </a:endParaRPr>
                    </a:p>
                  </a:txBody>
                  <a:tcPr marL="59720" marR="59720" marT="0" marB="0" anchor="ctr"/>
                </a:tc>
                <a:extLst>
                  <a:ext uri="{0D108BD9-81ED-4DB2-BD59-A6C34878D82A}">
                    <a16:rowId xmlns:a16="http://schemas.microsoft.com/office/drawing/2014/main" val="10007"/>
                  </a:ext>
                </a:extLst>
              </a:tr>
              <a:tr h="338437">
                <a:tc>
                  <a:txBody>
                    <a:bodyPr/>
                    <a:lstStyle/>
                    <a:p>
                      <a:pPr marL="0" marR="0" indent="0" algn="just" defTabSz="1218987" rtl="0" eaLnBrk="1" fontAlgn="auto" latinLnBrk="0" hangingPunct="1">
                        <a:lnSpc>
                          <a:spcPct val="200000"/>
                        </a:lnSpc>
                        <a:spcBef>
                          <a:spcPts val="0"/>
                        </a:spcBef>
                        <a:spcAft>
                          <a:spcPts val="0"/>
                        </a:spcAft>
                        <a:buClrTx/>
                        <a:buSzTx/>
                        <a:buFontTx/>
                        <a:buNone/>
                        <a:tabLst>
                          <a:tab pos="3568700" algn="l"/>
                        </a:tabLst>
                        <a:defRPr/>
                      </a:pPr>
                      <a:r>
                        <a:rPr lang="tr-TR" sz="1200" dirty="0">
                          <a:effectLst/>
                        </a:rPr>
                        <a:t>Mühendislik Fakültesi Kütüphanesi</a:t>
                      </a:r>
                      <a:endParaRPr lang="tr-TR" sz="1200" b="1" dirty="0">
                        <a:effectLst/>
                        <a:latin typeface="Times New Roman" panose="02020603050405020304" pitchFamily="18" charset="0"/>
                        <a:ea typeface="Times New Roman"/>
                        <a:cs typeface="Times New Roman" panose="02020603050405020304" pitchFamily="18" charset="0"/>
                      </a:endParaRPr>
                    </a:p>
                  </a:txBody>
                  <a:tcPr marL="59720" marR="59720" marT="0" marB="0"/>
                </a:tc>
                <a:tc>
                  <a:txBody>
                    <a:bodyPr/>
                    <a:lstStyle/>
                    <a:p>
                      <a:pPr algn="ctr">
                        <a:spcAft>
                          <a:spcPts val="0"/>
                        </a:spcAft>
                      </a:pPr>
                      <a:r>
                        <a:rPr lang="tr-TR" sz="1200" b="0" dirty="0" smtClean="0">
                          <a:effectLst/>
                          <a:latin typeface="Times New Roman" panose="02020603050405020304" pitchFamily="18" charset="0"/>
                          <a:ea typeface="Times New Roman"/>
                          <a:cs typeface="Times New Roman" panose="02020603050405020304" pitchFamily="18" charset="0"/>
                        </a:rPr>
                        <a:t>6664</a:t>
                      </a:r>
                      <a:endParaRPr lang="tr-TR" sz="1200" b="0" dirty="0">
                        <a:effectLst/>
                        <a:latin typeface="Times New Roman" panose="02020603050405020304" pitchFamily="18" charset="0"/>
                        <a:ea typeface="Times New Roman"/>
                        <a:cs typeface="Times New Roman" panose="02020603050405020304" pitchFamily="18" charset="0"/>
                      </a:endParaRPr>
                    </a:p>
                  </a:txBody>
                  <a:tcPr marL="59720" marR="59720" marT="0" marB="0" anchor="ctr"/>
                </a:tc>
                <a:extLst>
                  <a:ext uri="{0D108BD9-81ED-4DB2-BD59-A6C34878D82A}">
                    <a16:rowId xmlns:a16="http://schemas.microsoft.com/office/drawing/2014/main" val="10008"/>
                  </a:ext>
                </a:extLst>
              </a:tr>
              <a:tr h="338437">
                <a:tc>
                  <a:txBody>
                    <a:bodyPr/>
                    <a:lstStyle/>
                    <a:p>
                      <a:pPr algn="just">
                        <a:lnSpc>
                          <a:spcPct val="200000"/>
                        </a:lnSpc>
                        <a:spcAft>
                          <a:spcPts val="0"/>
                        </a:spcAft>
                        <a:tabLst>
                          <a:tab pos="3568700" algn="l"/>
                        </a:tabLst>
                      </a:pPr>
                      <a:r>
                        <a:rPr lang="tr-TR" sz="1200" dirty="0">
                          <a:effectLst/>
                        </a:rPr>
                        <a:t>TOPLAM</a:t>
                      </a:r>
                      <a:endParaRPr lang="tr-TR" sz="1200" dirty="0">
                        <a:effectLst/>
                        <a:latin typeface="Times New Roman" panose="02020603050405020304" pitchFamily="18" charset="0"/>
                        <a:ea typeface="Times New Roman"/>
                        <a:cs typeface="Times New Roman" panose="02020603050405020304" pitchFamily="18" charset="0"/>
                      </a:endParaRPr>
                    </a:p>
                  </a:txBody>
                  <a:tcPr marL="59720" marR="59720" marT="0" marB="0" anchor="ctr"/>
                </a:tc>
                <a:tc>
                  <a:txBody>
                    <a:bodyPr/>
                    <a:lstStyle/>
                    <a:p>
                      <a:pPr algn="ctr">
                        <a:spcAft>
                          <a:spcPts val="0"/>
                        </a:spcAft>
                      </a:pPr>
                      <a:r>
                        <a:rPr lang="tr-TR" sz="1200" dirty="0" smtClean="0">
                          <a:effectLst/>
                          <a:latin typeface="Times New Roman" pitchFamily="18" charset="0"/>
                          <a:cs typeface="Times New Roman" pitchFamily="18" charset="0"/>
                        </a:rPr>
                        <a:t>116.848</a:t>
                      </a:r>
                      <a:endParaRPr lang="tr-TR" sz="1200" b="1" dirty="0">
                        <a:effectLst/>
                        <a:latin typeface="Times New Roman" panose="02020603050405020304" pitchFamily="18" charset="0"/>
                        <a:ea typeface="Times New Roman"/>
                        <a:cs typeface="Times New Roman" panose="02020603050405020304" pitchFamily="18" charset="0"/>
                      </a:endParaRPr>
                    </a:p>
                  </a:txBody>
                  <a:tcPr marL="59720" marR="5972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42662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ELEKTRONİK YAYINLAR</a:t>
            </a:r>
            <a:endParaRPr lang="en-US" dirty="0"/>
          </a:p>
        </p:txBody>
      </p:sp>
      <p:graphicFrame>
        <p:nvGraphicFramePr>
          <p:cNvPr id="4" name="İçerik Yer Tutucusu 3"/>
          <p:cNvGraphicFramePr>
            <a:graphicFrameLocks/>
          </p:cNvGraphicFramePr>
          <p:nvPr>
            <p:extLst>
              <p:ext uri="{D42A27DB-BD31-4B8C-83A1-F6EECF244321}">
                <p14:modId xmlns:p14="http://schemas.microsoft.com/office/powerpoint/2010/main" val="3378501554"/>
              </p:ext>
            </p:extLst>
          </p:nvPr>
        </p:nvGraphicFramePr>
        <p:xfrm>
          <a:off x="395536" y="1203598"/>
          <a:ext cx="8097758" cy="2952329"/>
        </p:xfrm>
        <a:graphic>
          <a:graphicData uri="http://schemas.openxmlformats.org/drawingml/2006/table">
            <a:tbl>
              <a:tblPr firstRow="1" firstCol="1" bandRow="1">
                <a:tableStyleId>{E8B1032C-EA38-4F05-BA0D-38AFFFC7BED3}</a:tableStyleId>
              </a:tblPr>
              <a:tblGrid>
                <a:gridCol w="5516343">
                  <a:extLst>
                    <a:ext uri="{9D8B030D-6E8A-4147-A177-3AD203B41FA5}">
                      <a16:colId xmlns:a16="http://schemas.microsoft.com/office/drawing/2014/main" val="20000"/>
                    </a:ext>
                  </a:extLst>
                </a:gridCol>
                <a:gridCol w="2581415">
                  <a:extLst>
                    <a:ext uri="{9D8B030D-6E8A-4147-A177-3AD203B41FA5}">
                      <a16:colId xmlns:a16="http://schemas.microsoft.com/office/drawing/2014/main" val="20001"/>
                    </a:ext>
                  </a:extLst>
                </a:gridCol>
              </a:tblGrid>
              <a:tr h="369041">
                <a:tc gridSpan="2">
                  <a:txBody>
                    <a:bodyPr/>
                    <a:lstStyle/>
                    <a:p>
                      <a:pPr algn="ctr">
                        <a:lnSpc>
                          <a:spcPct val="150000"/>
                        </a:lnSpc>
                        <a:spcAft>
                          <a:spcPts val="0"/>
                        </a:spcAft>
                      </a:pPr>
                      <a:r>
                        <a:rPr kumimoji="0" lang="tr-TR" sz="1400" u="none" strike="noStrike" kern="1200" cap="all" spc="0" normalizeH="0" baseline="0" noProof="0" dirty="0">
                          <a:ln>
                            <a:noFill/>
                          </a:ln>
                          <a:effectLst>
                            <a:outerShdw blurRad="50000" dist="30000" dir="5400000" algn="tl" rotWithShape="0">
                              <a:srgbClr val="000000">
                                <a:alpha val="30000"/>
                              </a:srgbClr>
                            </a:outerShdw>
                          </a:effectLst>
                          <a:uLnTx/>
                          <a:uFillTx/>
                        </a:rPr>
                        <a:t>ELEKTRONİK KAYNAKLAR (</a:t>
                      </a:r>
                      <a:r>
                        <a:rPr kumimoji="0" lang="tr-TR" sz="1400" u="none" strike="noStrike" kern="1200" cap="all" spc="0" normalizeH="0" baseline="0" noProof="0" dirty="0" smtClean="0">
                          <a:ln>
                            <a:noFill/>
                          </a:ln>
                          <a:effectLst>
                            <a:outerShdw blurRad="50000" dist="30000" dir="5400000" algn="tl" rotWithShape="0">
                              <a:srgbClr val="000000">
                                <a:alpha val="30000"/>
                              </a:srgbClr>
                            </a:outerShdw>
                          </a:effectLst>
                          <a:uLnTx/>
                          <a:uFillTx/>
                        </a:rPr>
                        <a:t>2021)</a:t>
                      </a:r>
                      <a:endParaRPr lang="tr-TR" sz="1400" dirty="0">
                        <a:effectLst/>
                        <a:latin typeface="Times New Roman" panose="02020603050405020304" pitchFamily="18" charset="0"/>
                        <a:ea typeface="Times New Roman"/>
                        <a:cs typeface="Times New Roman" panose="02020603050405020304" pitchFamily="18" charset="0"/>
                      </a:endParaRPr>
                    </a:p>
                  </a:txBody>
                  <a:tcPr marL="67301" marR="67301" marT="0" marB="0">
                    <a:solidFill>
                      <a:schemeClr val="accent6">
                        <a:lumMod val="60000"/>
                        <a:lumOff val="40000"/>
                      </a:schemeClr>
                    </a:solidFill>
                  </a:tcPr>
                </a:tc>
                <a:tc hMerge="1">
                  <a:txBody>
                    <a:bodyPr/>
                    <a:lstStyle/>
                    <a:p>
                      <a:pPr algn="ctr">
                        <a:lnSpc>
                          <a:spcPct val="150000"/>
                        </a:lnSpc>
                        <a:spcAft>
                          <a:spcPts val="0"/>
                        </a:spcAft>
                      </a:pPr>
                      <a:endParaRPr lang="tr-TR" sz="1200" dirty="0">
                        <a:effectLst/>
                        <a:latin typeface="Times New Roman"/>
                        <a:ea typeface="Times New Roman"/>
                      </a:endParaRPr>
                    </a:p>
                  </a:txBody>
                  <a:tcPr marL="67301" marR="67301" marT="0" marB="0"/>
                </a:tc>
                <a:extLst>
                  <a:ext uri="{0D108BD9-81ED-4DB2-BD59-A6C34878D82A}">
                    <a16:rowId xmlns:a16="http://schemas.microsoft.com/office/drawing/2014/main" val="10000"/>
                  </a:ext>
                </a:extLst>
              </a:tr>
              <a:tr h="369041">
                <a:tc>
                  <a:txBody>
                    <a:bodyPr/>
                    <a:lstStyle/>
                    <a:p>
                      <a:pPr>
                        <a:lnSpc>
                          <a:spcPct val="150000"/>
                        </a:lnSpc>
                        <a:spcAft>
                          <a:spcPts val="0"/>
                        </a:spcAft>
                      </a:pPr>
                      <a:r>
                        <a:rPr lang="tr-TR" sz="1400" dirty="0">
                          <a:effectLst/>
                        </a:rPr>
                        <a:t>Veri tabanları</a:t>
                      </a:r>
                      <a:endParaRPr lang="tr-TR" sz="1400" b="1" dirty="0">
                        <a:effectLst/>
                        <a:latin typeface="Times New Roman" panose="02020603050405020304" pitchFamily="18" charset="0"/>
                        <a:ea typeface="Times New Roman"/>
                        <a:cs typeface="Times New Roman" panose="02020603050405020304" pitchFamily="18" charset="0"/>
                      </a:endParaRPr>
                    </a:p>
                  </a:txBody>
                  <a:tcPr marL="67301" marR="67301" marT="0" marB="0"/>
                </a:tc>
                <a:tc>
                  <a:txBody>
                    <a:bodyPr/>
                    <a:lstStyle/>
                    <a:p>
                      <a:pPr algn="ctr">
                        <a:lnSpc>
                          <a:spcPct val="150000"/>
                        </a:lnSpc>
                        <a:spcAft>
                          <a:spcPts val="0"/>
                        </a:spcAft>
                      </a:pPr>
                      <a:r>
                        <a:rPr lang="tr-TR" sz="1400" dirty="0">
                          <a:effectLst/>
                        </a:rPr>
                        <a:t>20</a:t>
                      </a:r>
                      <a:endParaRPr lang="tr-TR" sz="1400" b="1" dirty="0">
                        <a:effectLst/>
                        <a:latin typeface="Times New Roman" panose="02020603050405020304" pitchFamily="18" charset="0"/>
                        <a:ea typeface="Times New Roman"/>
                        <a:cs typeface="Times New Roman" panose="02020603050405020304" pitchFamily="18" charset="0"/>
                      </a:endParaRPr>
                    </a:p>
                  </a:txBody>
                  <a:tcPr marL="67301" marR="67301" marT="0" marB="0"/>
                </a:tc>
                <a:extLst>
                  <a:ext uri="{0D108BD9-81ED-4DB2-BD59-A6C34878D82A}">
                    <a16:rowId xmlns:a16="http://schemas.microsoft.com/office/drawing/2014/main" val="10001"/>
                  </a:ext>
                </a:extLst>
              </a:tr>
              <a:tr h="492055">
                <a:tc>
                  <a:txBody>
                    <a:bodyPr/>
                    <a:lstStyle/>
                    <a:p>
                      <a:pPr algn="just">
                        <a:lnSpc>
                          <a:spcPct val="200000"/>
                        </a:lnSpc>
                        <a:spcAft>
                          <a:spcPts val="0"/>
                        </a:spcAft>
                        <a:tabLst>
                          <a:tab pos="3568700" algn="l"/>
                        </a:tabLst>
                      </a:pPr>
                      <a:r>
                        <a:rPr lang="tr-TR" sz="1400" dirty="0">
                          <a:effectLst/>
                        </a:rPr>
                        <a:t>İntihal Programı (</a:t>
                      </a:r>
                      <a:r>
                        <a:rPr lang="tr-TR" sz="1400" dirty="0" err="1">
                          <a:effectLst/>
                        </a:rPr>
                        <a:t>Turnitin</a:t>
                      </a:r>
                      <a:r>
                        <a:rPr lang="tr-TR" sz="1400" baseline="0" dirty="0">
                          <a:effectLst/>
                        </a:rPr>
                        <a:t> ve </a:t>
                      </a:r>
                      <a:r>
                        <a:rPr lang="tr-TR" sz="1400" baseline="0" dirty="0" err="1">
                          <a:effectLst/>
                        </a:rPr>
                        <a:t>Ithenticate</a:t>
                      </a:r>
                      <a:r>
                        <a:rPr lang="tr-TR" sz="1400" dirty="0">
                          <a:effectLst/>
                        </a:rPr>
                        <a:t>)</a:t>
                      </a:r>
                      <a:endParaRPr lang="tr-TR" sz="1400" b="1" dirty="0">
                        <a:effectLst/>
                        <a:latin typeface="Times New Roman" panose="02020603050405020304" pitchFamily="18" charset="0"/>
                        <a:ea typeface="Times New Roman"/>
                        <a:cs typeface="Times New Roman" panose="02020603050405020304" pitchFamily="18" charset="0"/>
                      </a:endParaRPr>
                    </a:p>
                  </a:txBody>
                  <a:tcPr marL="67301" marR="67301" marT="0" marB="0"/>
                </a:tc>
                <a:tc>
                  <a:txBody>
                    <a:bodyPr/>
                    <a:lstStyle/>
                    <a:p>
                      <a:pPr algn="ctr">
                        <a:lnSpc>
                          <a:spcPct val="150000"/>
                        </a:lnSpc>
                        <a:spcAft>
                          <a:spcPts val="0"/>
                        </a:spcAft>
                      </a:pPr>
                      <a:r>
                        <a:rPr lang="tr-TR" sz="1400" dirty="0">
                          <a:effectLst/>
                        </a:rPr>
                        <a:t>2</a:t>
                      </a:r>
                      <a:endParaRPr lang="tr-TR" sz="1400" dirty="0">
                        <a:effectLst/>
                        <a:latin typeface="Times New Roman" panose="02020603050405020304" pitchFamily="18" charset="0"/>
                        <a:cs typeface="Times New Roman" panose="02020603050405020304" pitchFamily="18" charset="0"/>
                      </a:endParaRPr>
                    </a:p>
                  </a:txBody>
                  <a:tcPr marL="67301" marR="67301" marT="0" marB="0"/>
                </a:tc>
                <a:extLst>
                  <a:ext uri="{0D108BD9-81ED-4DB2-BD59-A6C34878D82A}">
                    <a16:rowId xmlns:a16="http://schemas.microsoft.com/office/drawing/2014/main" val="10002"/>
                  </a:ext>
                </a:extLst>
              </a:tr>
              <a:tr h="492055">
                <a:tc>
                  <a:txBody>
                    <a:bodyPr/>
                    <a:lstStyle/>
                    <a:p>
                      <a:pPr algn="just">
                        <a:lnSpc>
                          <a:spcPct val="200000"/>
                        </a:lnSpc>
                        <a:spcAft>
                          <a:spcPts val="0"/>
                        </a:spcAft>
                        <a:tabLst>
                          <a:tab pos="3568700" algn="l"/>
                        </a:tabLst>
                      </a:pPr>
                      <a:r>
                        <a:rPr lang="tr-TR" sz="1400" dirty="0">
                          <a:effectLst/>
                        </a:rPr>
                        <a:t>Veri Tabanları ile ulaşılabilen Tam Metin Dergi Sayısı</a:t>
                      </a:r>
                      <a:endParaRPr lang="tr-TR" sz="1400" b="1" dirty="0">
                        <a:effectLst/>
                        <a:latin typeface="Times New Roman" panose="02020603050405020304" pitchFamily="18" charset="0"/>
                        <a:ea typeface="Times New Roman"/>
                        <a:cs typeface="Times New Roman" panose="02020603050405020304" pitchFamily="18" charset="0"/>
                      </a:endParaRPr>
                    </a:p>
                  </a:txBody>
                  <a:tcPr marL="67301" marR="67301" marT="0" marB="0"/>
                </a:tc>
                <a:tc>
                  <a:txBody>
                    <a:bodyPr/>
                    <a:lstStyle/>
                    <a:p>
                      <a:pPr algn="ctr">
                        <a:lnSpc>
                          <a:spcPct val="150000"/>
                        </a:lnSpc>
                        <a:spcAft>
                          <a:spcPts val="0"/>
                        </a:spcAft>
                      </a:pPr>
                      <a:r>
                        <a:rPr lang="tr-TR" sz="1400" kern="1200" dirty="0"/>
                        <a:t>21.500</a:t>
                      </a:r>
                      <a:endParaRPr lang="tr-TR" sz="1400" b="1" dirty="0">
                        <a:effectLst/>
                        <a:latin typeface="Times New Roman" pitchFamily="18" charset="0"/>
                        <a:ea typeface="Times New Roman"/>
                        <a:cs typeface="Times New Roman" pitchFamily="18" charset="0"/>
                      </a:endParaRPr>
                    </a:p>
                  </a:txBody>
                  <a:tcPr marL="67301" marR="67301" marT="0" marB="0"/>
                </a:tc>
                <a:extLst>
                  <a:ext uri="{0D108BD9-81ED-4DB2-BD59-A6C34878D82A}">
                    <a16:rowId xmlns:a16="http://schemas.microsoft.com/office/drawing/2014/main" val="10003"/>
                  </a:ext>
                </a:extLst>
              </a:tr>
              <a:tr h="492055">
                <a:tc>
                  <a:txBody>
                    <a:bodyPr/>
                    <a:lstStyle/>
                    <a:p>
                      <a:pPr algn="just">
                        <a:lnSpc>
                          <a:spcPct val="200000"/>
                        </a:lnSpc>
                        <a:spcAft>
                          <a:spcPts val="0"/>
                        </a:spcAft>
                        <a:tabLst>
                          <a:tab pos="3568700" algn="l"/>
                        </a:tabLst>
                      </a:pPr>
                      <a:r>
                        <a:rPr lang="tr-TR" sz="1400" dirty="0">
                          <a:effectLst/>
                        </a:rPr>
                        <a:t>Veri tabanları ile ulaşılabilen Tam Metin Kitap Sayısı</a:t>
                      </a:r>
                      <a:endParaRPr lang="tr-TR" sz="1400" b="1" dirty="0">
                        <a:effectLst/>
                        <a:latin typeface="Times New Roman" panose="02020603050405020304" pitchFamily="18" charset="0"/>
                        <a:ea typeface="Times New Roman"/>
                        <a:cs typeface="Times New Roman" panose="02020603050405020304" pitchFamily="18" charset="0"/>
                      </a:endParaRPr>
                    </a:p>
                  </a:txBody>
                  <a:tcPr marL="67301" marR="67301" marT="0" marB="0"/>
                </a:tc>
                <a:tc>
                  <a:txBody>
                    <a:bodyPr/>
                    <a:lstStyle/>
                    <a:p>
                      <a:pPr algn="ctr">
                        <a:lnSpc>
                          <a:spcPct val="150000"/>
                        </a:lnSpc>
                        <a:spcAft>
                          <a:spcPts val="0"/>
                        </a:spcAft>
                      </a:pPr>
                      <a:r>
                        <a:rPr lang="tr-TR" sz="1400" kern="1200" dirty="0"/>
                        <a:t>200.000 </a:t>
                      </a:r>
                      <a:endParaRPr lang="tr-TR" sz="1400" b="1" dirty="0">
                        <a:effectLst/>
                        <a:latin typeface="Times New Roman" pitchFamily="18" charset="0"/>
                        <a:ea typeface="Times New Roman"/>
                        <a:cs typeface="Times New Roman" pitchFamily="18" charset="0"/>
                      </a:endParaRPr>
                    </a:p>
                  </a:txBody>
                  <a:tcPr marL="67301" marR="67301" marT="0" marB="0"/>
                </a:tc>
                <a:extLst>
                  <a:ext uri="{0D108BD9-81ED-4DB2-BD59-A6C34878D82A}">
                    <a16:rowId xmlns:a16="http://schemas.microsoft.com/office/drawing/2014/main" val="10004"/>
                  </a:ext>
                </a:extLst>
              </a:tr>
              <a:tr h="738082">
                <a:tc>
                  <a:txBody>
                    <a:bodyPr/>
                    <a:lstStyle/>
                    <a:p>
                      <a:pPr>
                        <a:lnSpc>
                          <a:spcPct val="150000"/>
                        </a:lnSpc>
                        <a:spcAft>
                          <a:spcPts val="0"/>
                        </a:spcAft>
                      </a:pPr>
                      <a:r>
                        <a:rPr lang="tr-TR" sz="1400" dirty="0">
                          <a:effectLst/>
                        </a:rPr>
                        <a:t>Veri tabanları ile ulaşılabilen Elektronik Kaynaklı Tez Sayısı</a:t>
                      </a:r>
                      <a:endParaRPr lang="tr-TR" sz="1400" b="1" dirty="0">
                        <a:effectLst/>
                        <a:latin typeface="Times New Roman" panose="02020603050405020304" pitchFamily="18" charset="0"/>
                        <a:ea typeface="Times New Roman"/>
                        <a:cs typeface="Times New Roman" panose="02020603050405020304" pitchFamily="18" charset="0"/>
                      </a:endParaRPr>
                    </a:p>
                  </a:txBody>
                  <a:tcPr marL="67301" marR="67301" marT="0" marB="0"/>
                </a:tc>
                <a:tc>
                  <a:txBody>
                    <a:bodyPr/>
                    <a:lstStyle/>
                    <a:p>
                      <a:pPr algn="ctr">
                        <a:lnSpc>
                          <a:spcPct val="150000"/>
                        </a:lnSpc>
                        <a:spcAft>
                          <a:spcPts val="0"/>
                        </a:spcAft>
                      </a:pPr>
                      <a:r>
                        <a:rPr lang="tr-TR" sz="1400" dirty="0">
                          <a:effectLst/>
                        </a:rPr>
                        <a:t>2.500.000 tam</a:t>
                      </a:r>
                      <a:r>
                        <a:rPr lang="tr-TR" sz="1400" baseline="0" dirty="0">
                          <a:effectLst/>
                        </a:rPr>
                        <a:t> metin</a:t>
                      </a:r>
                    </a:p>
                    <a:p>
                      <a:pPr algn="ctr">
                        <a:lnSpc>
                          <a:spcPct val="150000"/>
                        </a:lnSpc>
                        <a:spcAft>
                          <a:spcPts val="0"/>
                        </a:spcAft>
                      </a:pPr>
                      <a:r>
                        <a:rPr lang="tr-TR" sz="1400" baseline="0" dirty="0">
                          <a:effectLst/>
                        </a:rPr>
                        <a:t>1.500.000 özet</a:t>
                      </a:r>
                      <a:endParaRPr lang="tr-TR" sz="1400" b="0" dirty="0">
                        <a:effectLst/>
                        <a:latin typeface="Times New Roman" panose="02020603050405020304" pitchFamily="18" charset="0"/>
                        <a:ea typeface="Times New Roman"/>
                        <a:cs typeface="Times New Roman" panose="02020603050405020304" pitchFamily="18" charset="0"/>
                      </a:endParaRPr>
                    </a:p>
                  </a:txBody>
                  <a:tcPr marL="67301" marR="67301"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21738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KÜTÜPHANE KAYNAKLARI</a:t>
            </a:r>
            <a:endParaRPr lang="en-US" dirty="0"/>
          </a:p>
        </p:txBody>
      </p:sp>
      <p:graphicFrame>
        <p:nvGraphicFramePr>
          <p:cNvPr id="4" name="3 Tablo"/>
          <p:cNvGraphicFramePr>
            <a:graphicFrameLocks noGrp="1"/>
          </p:cNvGraphicFramePr>
          <p:nvPr>
            <p:extLst>
              <p:ext uri="{D42A27DB-BD31-4B8C-83A1-F6EECF244321}">
                <p14:modId xmlns:p14="http://schemas.microsoft.com/office/powerpoint/2010/main" val="2590770577"/>
              </p:ext>
            </p:extLst>
          </p:nvPr>
        </p:nvGraphicFramePr>
        <p:xfrm>
          <a:off x="395536" y="1203602"/>
          <a:ext cx="8280920" cy="2880313"/>
        </p:xfrm>
        <a:graphic>
          <a:graphicData uri="http://schemas.openxmlformats.org/drawingml/2006/table">
            <a:tbl>
              <a:tblPr>
                <a:tableStyleId>{E8B1032C-EA38-4F05-BA0D-38AFFFC7BED3}</a:tableStyleId>
              </a:tblPr>
              <a:tblGrid>
                <a:gridCol w="6066601">
                  <a:extLst>
                    <a:ext uri="{9D8B030D-6E8A-4147-A177-3AD203B41FA5}">
                      <a16:colId xmlns:a16="http://schemas.microsoft.com/office/drawing/2014/main" val="20000"/>
                    </a:ext>
                  </a:extLst>
                </a:gridCol>
                <a:gridCol w="2214319">
                  <a:extLst>
                    <a:ext uri="{9D8B030D-6E8A-4147-A177-3AD203B41FA5}">
                      <a16:colId xmlns:a16="http://schemas.microsoft.com/office/drawing/2014/main" val="20001"/>
                    </a:ext>
                  </a:extLst>
                </a:gridCol>
              </a:tblGrid>
              <a:tr h="508531">
                <a:tc gridSpan="2">
                  <a:txBody>
                    <a:bodyPr/>
                    <a:lstStyle/>
                    <a:p>
                      <a:pPr algn="ctr">
                        <a:lnSpc>
                          <a:spcPct val="115000"/>
                        </a:lnSpc>
                        <a:spcAft>
                          <a:spcPts val="1000"/>
                        </a:spcAft>
                      </a:pPr>
                      <a:r>
                        <a:rPr lang="tr-TR" sz="1100" b="1" baseline="0" dirty="0">
                          <a:latin typeface="Calibri"/>
                        </a:rPr>
                        <a:t>   </a:t>
                      </a:r>
                      <a:r>
                        <a:rPr lang="tr-TR" sz="1100" b="1" dirty="0" smtClean="0"/>
                        <a:t>2021 </a:t>
                      </a:r>
                      <a:r>
                        <a:rPr lang="tr-TR" sz="1100" b="1" dirty="0"/>
                        <a:t>SAYILARI İLE KÜTÜPHANE</a:t>
                      </a:r>
                      <a:endParaRPr lang="tr-TR" sz="1100" b="1" dirty="0">
                        <a:latin typeface="Calibri"/>
                        <a:ea typeface="Calibri"/>
                        <a:cs typeface="Calibri"/>
                      </a:endParaRPr>
                    </a:p>
                  </a:txBody>
                  <a:tcPr marL="68580" marR="68580" marT="0" marB="0" anchor="ctr">
                    <a:solidFill>
                      <a:schemeClr val="accent6">
                        <a:lumMod val="60000"/>
                        <a:lumOff val="40000"/>
                      </a:schemeClr>
                    </a:solidFill>
                  </a:tcPr>
                </a:tc>
                <a:tc hMerge="1">
                  <a:txBody>
                    <a:bodyPr/>
                    <a:lstStyle/>
                    <a:p>
                      <a:pPr algn="ctr">
                        <a:lnSpc>
                          <a:spcPct val="115000"/>
                        </a:lnSpc>
                        <a:spcAft>
                          <a:spcPts val="1000"/>
                        </a:spcAft>
                      </a:pPr>
                      <a:endParaRPr lang="tr-TR" sz="1100" b="1" dirty="0">
                        <a:latin typeface="Calibri"/>
                        <a:ea typeface="Calibri"/>
                        <a:cs typeface="Calibri"/>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0000"/>
                  </a:ext>
                </a:extLst>
              </a:tr>
              <a:tr h="395297">
                <a:tc>
                  <a:txBody>
                    <a:bodyPr/>
                    <a:lstStyle/>
                    <a:p>
                      <a:pPr>
                        <a:lnSpc>
                          <a:spcPct val="115000"/>
                        </a:lnSpc>
                        <a:spcAft>
                          <a:spcPts val="1000"/>
                        </a:spcAft>
                      </a:pPr>
                      <a:r>
                        <a:rPr lang="tr-TR" sz="1100" b="1"/>
                        <a:t>Kütüphanede takip edilen basılı süreli yayın sayısı</a:t>
                      </a:r>
                      <a:endParaRPr lang="tr-TR" sz="1100" b="1">
                        <a:latin typeface="Calibri"/>
                        <a:ea typeface="Calibri"/>
                        <a:cs typeface="Calibri"/>
                      </a:endParaRPr>
                    </a:p>
                  </a:txBody>
                  <a:tcPr marL="68580" marR="68580" marT="0" marB="0" anchor="ctr"/>
                </a:tc>
                <a:tc>
                  <a:txBody>
                    <a:bodyPr/>
                    <a:lstStyle/>
                    <a:p>
                      <a:pPr algn="ctr">
                        <a:lnSpc>
                          <a:spcPct val="115000"/>
                        </a:lnSpc>
                        <a:spcAft>
                          <a:spcPts val="1000"/>
                        </a:spcAft>
                      </a:pPr>
                      <a:r>
                        <a:rPr lang="tr-TR" sz="1100" b="1" dirty="0"/>
                        <a:t>1</a:t>
                      </a:r>
                      <a:endParaRPr lang="tr-TR" sz="1100" b="1" dirty="0">
                        <a:latin typeface="Calibri"/>
                        <a:ea typeface="Calibri"/>
                        <a:cs typeface="Calibri"/>
                      </a:endParaRPr>
                    </a:p>
                  </a:txBody>
                  <a:tcPr marL="68580" marR="68580" marT="0" marB="0" anchor="ctr"/>
                </a:tc>
                <a:extLst>
                  <a:ext uri="{0D108BD9-81ED-4DB2-BD59-A6C34878D82A}">
                    <a16:rowId xmlns:a16="http://schemas.microsoft.com/office/drawing/2014/main" val="10001"/>
                  </a:ext>
                </a:extLst>
              </a:tr>
              <a:tr h="395297">
                <a:tc>
                  <a:txBody>
                    <a:bodyPr/>
                    <a:lstStyle/>
                    <a:p>
                      <a:pPr>
                        <a:lnSpc>
                          <a:spcPct val="115000"/>
                        </a:lnSpc>
                        <a:spcAft>
                          <a:spcPts val="1000"/>
                        </a:spcAft>
                      </a:pPr>
                      <a:r>
                        <a:rPr lang="tr-TR" sz="1100" b="1"/>
                        <a:t>Kütüphanede takip edilen elektronik veri tabanı sayısı</a:t>
                      </a:r>
                      <a:endParaRPr lang="tr-TR" sz="1100" b="1">
                        <a:latin typeface="Calibri"/>
                        <a:ea typeface="Calibri"/>
                        <a:cs typeface="Calibri"/>
                      </a:endParaRPr>
                    </a:p>
                  </a:txBody>
                  <a:tcPr marL="68580" marR="68580" marT="0" marB="0" anchor="ctr"/>
                </a:tc>
                <a:tc>
                  <a:txBody>
                    <a:bodyPr/>
                    <a:lstStyle/>
                    <a:p>
                      <a:pPr algn="ctr">
                        <a:lnSpc>
                          <a:spcPct val="115000"/>
                        </a:lnSpc>
                        <a:spcAft>
                          <a:spcPts val="1000"/>
                        </a:spcAft>
                      </a:pPr>
                      <a:r>
                        <a:rPr lang="tr-TR" sz="1100" b="1" dirty="0"/>
                        <a:t>22</a:t>
                      </a:r>
                      <a:endParaRPr lang="tr-TR" sz="1100" b="1" dirty="0">
                        <a:latin typeface="Calibri"/>
                        <a:ea typeface="Calibri"/>
                        <a:cs typeface="Calibri"/>
                      </a:endParaRPr>
                    </a:p>
                  </a:txBody>
                  <a:tcPr marL="68580" marR="68580" marT="0" marB="0" anchor="ctr"/>
                </a:tc>
                <a:extLst>
                  <a:ext uri="{0D108BD9-81ED-4DB2-BD59-A6C34878D82A}">
                    <a16:rowId xmlns:a16="http://schemas.microsoft.com/office/drawing/2014/main" val="10002"/>
                  </a:ext>
                </a:extLst>
              </a:tr>
              <a:tr h="395297">
                <a:tc>
                  <a:txBody>
                    <a:bodyPr/>
                    <a:lstStyle/>
                    <a:p>
                      <a:pPr>
                        <a:lnSpc>
                          <a:spcPct val="115000"/>
                        </a:lnSpc>
                        <a:spcAft>
                          <a:spcPts val="1000"/>
                        </a:spcAft>
                      </a:pPr>
                      <a:r>
                        <a:rPr lang="tr-TR" sz="1100" b="1"/>
                        <a:t>Kütüphanede takip edilen elektronik dergi sayısı</a:t>
                      </a:r>
                      <a:endParaRPr lang="tr-TR" sz="1100" b="1">
                        <a:latin typeface="Calibri"/>
                        <a:ea typeface="Calibri"/>
                        <a:cs typeface="Calibri"/>
                      </a:endParaRPr>
                    </a:p>
                  </a:txBody>
                  <a:tcPr marL="68580" marR="68580" marT="0" marB="0" anchor="ctr"/>
                </a:tc>
                <a:tc>
                  <a:txBody>
                    <a:bodyPr/>
                    <a:lstStyle/>
                    <a:p>
                      <a:pPr algn="ctr">
                        <a:lnSpc>
                          <a:spcPct val="115000"/>
                        </a:lnSpc>
                        <a:spcAft>
                          <a:spcPts val="1000"/>
                        </a:spcAft>
                      </a:pPr>
                      <a:r>
                        <a:rPr lang="tr-TR" sz="1100" b="1" dirty="0"/>
                        <a:t>21.500</a:t>
                      </a:r>
                      <a:endParaRPr lang="tr-TR" sz="1100" b="1" dirty="0">
                        <a:latin typeface="Calibri"/>
                        <a:ea typeface="Calibri"/>
                        <a:cs typeface="Calibri"/>
                      </a:endParaRPr>
                    </a:p>
                  </a:txBody>
                  <a:tcPr marL="68580" marR="68580" marT="0" marB="0" anchor="ctr"/>
                </a:tc>
                <a:extLst>
                  <a:ext uri="{0D108BD9-81ED-4DB2-BD59-A6C34878D82A}">
                    <a16:rowId xmlns:a16="http://schemas.microsoft.com/office/drawing/2014/main" val="10003"/>
                  </a:ext>
                </a:extLst>
              </a:tr>
              <a:tr h="395297">
                <a:tc>
                  <a:txBody>
                    <a:bodyPr/>
                    <a:lstStyle/>
                    <a:p>
                      <a:pPr>
                        <a:lnSpc>
                          <a:spcPct val="115000"/>
                        </a:lnSpc>
                        <a:spcAft>
                          <a:spcPts val="1000"/>
                        </a:spcAft>
                      </a:pPr>
                      <a:r>
                        <a:rPr lang="tr-TR" sz="1100" b="1"/>
                        <a:t>Üniversite kütüphanesindeki toplam basılı kitap sayısı ( İlçe ve diğer Küt.)</a:t>
                      </a:r>
                      <a:endParaRPr lang="tr-TR" sz="1100" b="1">
                        <a:latin typeface="Calibri"/>
                        <a:ea typeface="Calibri"/>
                        <a:cs typeface="Calibri"/>
                      </a:endParaRPr>
                    </a:p>
                  </a:txBody>
                  <a:tcPr marL="68580" marR="68580" marT="0" marB="0" anchor="ctr"/>
                </a:tc>
                <a:tc>
                  <a:txBody>
                    <a:bodyPr/>
                    <a:lstStyle/>
                    <a:p>
                      <a:pPr>
                        <a:lnSpc>
                          <a:spcPct val="115000"/>
                        </a:lnSpc>
                        <a:spcAft>
                          <a:spcPts val="1000"/>
                        </a:spcAft>
                      </a:pPr>
                      <a:r>
                        <a:rPr lang="tr-TR" sz="1100" b="1" dirty="0"/>
                        <a:t>               </a:t>
                      </a:r>
                      <a:r>
                        <a:rPr lang="tr-TR" sz="1100" b="1" dirty="0" smtClean="0"/>
                        <a:t>116.848</a:t>
                      </a:r>
                      <a:endParaRPr lang="tr-TR" sz="1100" b="1" dirty="0">
                        <a:latin typeface="Calibri"/>
                        <a:ea typeface="Calibri"/>
                        <a:cs typeface="Calibri"/>
                      </a:endParaRPr>
                    </a:p>
                  </a:txBody>
                  <a:tcPr marL="68580" marR="68580" marT="0" marB="0" anchor="ctr"/>
                </a:tc>
                <a:extLst>
                  <a:ext uri="{0D108BD9-81ED-4DB2-BD59-A6C34878D82A}">
                    <a16:rowId xmlns:a16="http://schemas.microsoft.com/office/drawing/2014/main" val="10004"/>
                  </a:ext>
                </a:extLst>
              </a:tr>
              <a:tr h="395297">
                <a:tc>
                  <a:txBody>
                    <a:bodyPr/>
                    <a:lstStyle/>
                    <a:p>
                      <a:pPr>
                        <a:lnSpc>
                          <a:spcPct val="115000"/>
                        </a:lnSpc>
                        <a:spcAft>
                          <a:spcPts val="1000"/>
                        </a:spcAft>
                      </a:pPr>
                      <a:r>
                        <a:rPr lang="tr-TR" sz="1100" b="1"/>
                        <a:t>Üniversite kütüphanesindeki toplam lisansüstü tez sayısı</a:t>
                      </a:r>
                      <a:endParaRPr lang="tr-TR" sz="1100" b="1">
                        <a:latin typeface="Calibri"/>
                        <a:ea typeface="Calibri"/>
                        <a:cs typeface="Calibri"/>
                      </a:endParaRPr>
                    </a:p>
                  </a:txBody>
                  <a:tcPr marL="68580" marR="68580" marT="0" marB="0" anchor="ctr"/>
                </a:tc>
                <a:tc>
                  <a:txBody>
                    <a:bodyPr/>
                    <a:lstStyle/>
                    <a:p>
                      <a:pPr algn="ctr">
                        <a:lnSpc>
                          <a:spcPct val="115000"/>
                        </a:lnSpc>
                        <a:spcAft>
                          <a:spcPts val="1000"/>
                        </a:spcAft>
                      </a:pPr>
                      <a:r>
                        <a:rPr lang="tr-TR" sz="1100" b="1" dirty="0" smtClean="0"/>
                        <a:t>488</a:t>
                      </a:r>
                      <a:endParaRPr lang="tr-TR" sz="1100" b="1" dirty="0">
                        <a:latin typeface="Calibri"/>
                        <a:ea typeface="Calibri"/>
                        <a:cs typeface="Calibri"/>
                      </a:endParaRPr>
                    </a:p>
                  </a:txBody>
                  <a:tcPr marL="68580" marR="68580" marT="0" marB="0" anchor="ctr"/>
                </a:tc>
                <a:extLst>
                  <a:ext uri="{0D108BD9-81ED-4DB2-BD59-A6C34878D82A}">
                    <a16:rowId xmlns:a16="http://schemas.microsoft.com/office/drawing/2014/main" val="10005"/>
                  </a:ext>
                </a:extLst>
              </a:tr>
              <a:tr h="395297">
                <a:tc>
                  <a:txBody>
                    <a:bodyPr/>
                    <a:lstStyle/>
                    <a:p>
                      <a:pPr>
                        <a:lnSpc>
                          <a:spcPct val="115000"/>
                        </a:lnSpc>
                        <a:spcAft>
                          <a:spcPts val="1000"/>
                        </a:spcAft>
                      </a:pPr>
                      <a:r>
                        <a:rPr lang="tr-TR" sz="1100" b="1"/>
                        <a:t>Kütüphanenin haftalık ortalama hizmet süresi</a:t>
                      </a:r>
                      <a:endParaRPr lang="tr-TR" sz="1100" b="1">
                        <a:latin typeface="Calibri"/>
                        <a:ea typeface="Calibri"/>
                        <a:cs typeface="Calibri"/>
                      </a:endParaRPr>
                    </a:p>
                  </a:txBody>
                  <a:tcPr marL="68580" marR="68580" marT="0" marB="0" anchor="ctr"/>
                </a:tc>
                <a:tc>
                  <a:txBody>
                    <a:bodyPr/>
                    <a:lstStyle/>
                    <a:p>
                      <a:pPr algn="ctr">
                        <a:lnSpc>
                          <a:spcPct val="115000"/>
                        </a:lnSpc>
                        <a:spcAft>
                          <a:spcPts val="1000"/>
                        </a:spcAft>
                      </a:pPr>
                      <a:r>
                        <a:rPr lang="tr-TR" sz="1100" b="1" dirty="0"/>
                        <a:t>62 saat</a:t>
                      </a:r>
                      <a:endParaRPr lang="tr-TR" sz="1100" b="1" dirty="0">
                        <a:latin typeface="Calibri"/>
                        <a:ea typeface="Calibri"/>
                        <a:cs typeface="Calibri"/>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21738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a:effectLst>
                  <a:outerShdw blurRad="38100" dist="38100" dir="2700000" algn="tl">
                    <a:srgbClr val="000000">
                      <a:alpha val="43137"/>
                    </a:srgbClr>
                  </a:outerShdw>
                </a:effectLst>
              </a:rPr>
              <a:t>SÜRELİ YAYINLAR</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70320"/>
            <a:ext cx="4464496" cy="397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4"/>
          <p:cNvSpPr>
            <a:spLocks noGrp="1"/>
          </p:cNvSpPr>
          <p:nvPr>
            <p:ph idx="10"/>
          </p:nvPr>
        </p:nvSpPr>
        <p:spPr>
          <a:xfrm>
            <a:off x="4427984" y="1563638"/>
            <a:ext cx="4536504" cy="2016224"/>
          </a:xfrm>
        </p:spPr>
        <p:txBody>
          <a:bodyPr/>
          <a:lstStyle/>
          <a:p>
            <a:pPr algn="just"/>
            <a:r>
              <a:rPr lang="tr-TR" sz="1600" dirty="0" smtClean="0">
                <a:solidFill>
                  <a:schemeClr val="accent1">
                    <a:lumMod val="50000"/>
                  </a:schemeClr>
                </a:solidFill>
                <a:latin typeface="Arial" pitchFamily="34" charset="0"/>
                <a:cs typeface="Arial" pitchFamily="34" charset="0"/>
              </a:rPr>
              <a:t>11</a:t>
            </a:r>
            <a:r>
              <a:rPr lang="tr-TR" sz="1600" dirty="0" smtClean="0">
                <a:latin typeface="Arial" pitchFamily="34" charset="0"/>
                <a:cs typeface="Arial" pitchFamily="34" charset="0"/>
              </a:rPr>
              <a:t> </a:t>
            </a:r>
            <a:r>
              <a:rPr lang="tr-TR" sz="1600" dirty="0">
                <a:latin typeface="Arial" pitchFamily="34" charset="0"/>
                <a:cs typeface="Arial" pitchFamily="34" charset="0"/>
              </a:rPr>
              <a:t>adet yerel gazete aboneliği ve</a:t>
            </a:r>
            <a:r>
              <a:rPr lang="tr-TR" sz="1600" dirty="0">
                <a:solidFill>
                  <a:srgbClr val="FF0000"/>
                </a:solidFill>
                <a:latin typeface="Arial" pitchFamily="34" charset="0"/>
                <a:cs typeface="Arial" pitchFamily="34" charset="0"/>
              </a:rPr>
              <a:t> </a:t>
            </a:r>
            <a:r>
              <a:rPr lang="tr-TR" sz="1600" dirty="0">
                <a:solidFill>
                  <a:schemeClr val="accent1">
                    <a:lumMod val="50000"/>
                  </a:schemeClr>
                </a:solidFill>
                <a:latin typeface="Arial" pitchFamily="34" charset="0"/>
                <a:cs typeface="Arial" pitchFamily="34" charset="0"/>
              </a:rPr>
              <a:t>1</a:t>
            </a:r>
            <a:r>
              <a:rPr lang="tr-TR" sz="1600" dirty="0">
                <a:solidFill>
                  <a:srgbClr val="FF0000"/>
                </a:solidFill>
                <a:latin typeface="Arial" pitchFamily="34" charset="0"/>
                <a:cs typeface="Arial" pitchFamily="34" charset="0"/>
              </a:rPr>
              <a:t> </a:t>
            </a:r>
            <a:r>
              <a:rPr lang="tr-TR" sz="1600" dirty="0">
                <a:latin typeface="Arial" pitchFamily="34" charset="0"/>
                <a:cs typeface="Arial" pitchFamily="34" charset="0"/>
              </a:rPr>
              <a:t>adet      </a:t>
            </a:r>
            <a:r>
              <a:rPr lang="tr-TR" sz="1600" dirty="0" smtClean="0">
                <a:latin typeface="Arial" pitchFamily="34" charset="0"/>
                <a:cs typeface="Arial" pitchFamily="34" charset="0"/>
              </a:rPr>
              <a:t> dergi </a:t>
            </a:r>
            <a:r>
              <a:rPr lang="tr-TR" sz="1600" dirty="0">
                <a:latin typeface="Arial" pitchFamily="34" charset="0"/>
                <a:cs typeface="Arial" pitchFamily="34" charset="0"/>
              </a:rPr>
              <a:t>aboneliğimiz bulunmaktadır. </a:t>
            </a:r>
          </a:p>
          <a:p>
            <a:pPr algn="just"/>
            <a:endParaRPr lang="tr-TR" sz="1600" dirty="0">
              <a:latin typeface="Arial" pitchFamily="34" charset="0"/>
              <a:cs typeface="Arial" pitchFamily="34" charset="0"/>
            </a:endParaRPr>
          </a:p>
          <a:p>
            <a:pPr algn="just"/>
            <a:r>
              <a:rPr lang="tr-TR" sz="1600" b="1" u="sng" dirty="0">
                <a:latin typeface="Arial" pitchFamily="34" charset="0"/>
                <a:cs typeface="Arial" pitchFamily="34" charset="0"/>
              </a:rPr>
              <a:t>Gazeteler:</a:t>
            </a:r>
            <a:r>
              <a:rPr lang="tr-TR" sz="1600" dirty="0">
                <a:latin typeface="Arial" pitchFamily="34" charset="0"/>
                <a:cs typeface="Arial" pitchFamily="34" charset="0"/>
              </a:rPr>
              <a:t> Gündem, Güne Bakış, </a:t>
            </a:r>
            <a:r>
              <a:rPr lang="tr-TR" sz="1600" dirty="0" err="1">
                <a:latin typeface="Arial" pitchFamily="34" charset="0"/>
                <a:cs typeface="Arial" pitchFamily="34" charset="0"/>
              </a:rPr>
              <a:t>Yeniyol</a:t>
            </a:r>
            <a:r>
              <a:rPr lang="tr-TR" sz="1600" dirty="0">
                <a:latin typeface="Arial" pitchFamily="34" charset="0"/>
                <a:cs typeface="Arial" pitchFamily="34" charset="0"/>
              </a:rPr>
              <a:t>,   Yenigün, </a:t>
            </a:r>
            <a:r>
              <a:rPr lang="tr-TR" sz="1600" dirty="0" smtClean="0">
                <a:latin typeface="Arial" pitchFamily="34" charset="0"/>
                <a:cs typeface="Arial" pitchFamily="34" charset="0"/>
              </a:rPr>
              <a:t>Yaman</a:t>
            </a:r>
            <a:r>
              <a:rPr lang="tr-TR" sz="1600" dirty="0">
                <a:latin typeface="Arial" pitchFamily="34" charset="0"/>
                <a:cs typeface="Arial" pitchFamily="34" charset="0"/>
              </a:rPr>
              <a:t>, Duruş, </a:t>
            </a:r>
            <a:r>
              <a:rPr lang="tr-TR" sz="1600" dirty="0" err="1">
                <a:latin typeface="Arial" pitchFamily="34" charset="0"/>
                <a:cs typeface="Arial" pitchFamily="34" charset="0"/>
              </a:rPr>
              <a:t>Gap</a:t>
            </a:r>
            <a:r>
              <a:rPr lang="tr-TR" sz="1600" dirty="0">
                <a:latin typeface="Arial" pitchFamily="34" charset="0"/>
                <a:cs typeface="Arial" pitchFamily="34" charset="0"/>
              </a:rPr>
              <a:t> </a:t>
            </a:r>
            <a:r>
              <a:rPr lang="tr-TR" sz="1600" dirty="0" smtClean="0">
                <a:latin typeface="Arial" pitchFamily="34" charset="0"/>
                <a:cs typeface="Arial" pitchFamily="34" charset="0"/>
              </a:rPr>
              <a:t>Olay</a:t>
            </a:r>
            <a:r>
              <a:rPr lang="tr-TR" sz="1600" dirty="0">
                <a:latin typeface="Arial" pitchFamily="34" charset="0"/>
                <a:cs typeface="Arial" pitchFamily="34" charset="0"/>
              </a:rPr>
              <a:t>, Şehirde Bu </a:t>
            </a:r>
            <a:r>
              <a:rPr lang="tr-TR" sz="1600" dirty="0" smtClean="0">
                <a:latin typeface="Arial" pitchFamily="34" charset="0"/>
                <a:cs typeface="Arial" pitchFamily="34" charset="0"/>
              </a:rPr>
              <a:t>Hafta, Işık, Halkın Sesi ve Adıyaman’da Haber</a:t>
            </a:r>
            <a:endParaRPr lang="tr-TR" sz="1600" dirty="0">
              <a:latin typeface="Arial" pitchFamily="34" charset="0"/>
              <a:cs typeface="Arial" pitchFamily="34" charset="0"/>
            </a:endParaRPr>
          </a:p>
          <a:p>
            <a:pPr algn="just"/>
            <a:r>
              <a:rPr lang="tr-TR" sz="1600" b="1" u="sng" dirty="0">
                <a:latin typeface="Arial" pitchFamily="34" charset="0"/>
                <a:cs typeface="Arial" pitchFamily="34" charset="0"/>
              </a:rPr>
              <a:t>Dergi:</a:t>
            </a:r>
            <a:r>
              <a:rPr lang="tr-TR" sz="1600" dirty="0">
                <a:latin typeface="Arial" pitchFamily="34" charset="0"/>
                <a:cs typeface="Arial" pitchFamily="34" charset="0"/>
              </a:rPr>
              <a:t> Bilim ve Teknik.</a:t>
            </a:r>
          </a:p>
          <a:p>
            <a:endParaRPr lang="ko-KR" altLang="en-US" dirty="0">
              <a:latin typeface="Arial" pitchFamily="34" charset="0"/>
              <a:cs typeface="Arial" pitchFamily="34" charset="0"/>
            </a:endParaRPr>
          </a:p>
        </p:txBody>
      </p:sp>
    </p:spTree>
    <p:extLst>
      <p:ext uri="{BB962C8B-B14F-4D97-AF65-F5344CB8AC3E}">
        <p14:creationId xmlns:p14="http://schemas.microsoft.com/office/powerpoint/2010/main" val="4221738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dirty="0">
                <a:latin typeface="Times New Roman" panose="02020603050405020304" pitchFamily="18" charset="0"/>
                <a:cs typeface="Times New Roman" panose="02020603050405020304" pitchFamily="18" charset="0"/>
              </a:rPr>
              <a:t>KAYITLI KULLANICI SAYISI VE YARARLANMA </a:t>
            </a:r>
            <a:r>
              <a:rPr lang="tr-TR" sz="2400" dirty="0" smtClean="0">
                <a:latin typeface="Times New Roman" panose="02020603050405020304" pitchFamily="18" charset="0"/>
                <a:cs typeface="Times New Roman" panose="02020603050405020304" pitchFamily="18" charset="0"/>
              </a:rPr>
              <a:t>(2021</a:t>
            </a:r>
            <a:r>
              <a:rPr lang="tr-TR" sz="2400" dirty="0" smtClean="0">
                <a:latin typeface="Times New Roman" panose="02020603050405020304" pitchFamily="18" charset="0"/>
                <a:cs typeface="Times New Roman" panose="02020603050405020304" pitchFamily="18" charset="0"/>
              </a:rPr>
              <a:t>) </a:t>
            </a:r>
            <a:endParaRPr lang="tr-TR" sz="2400" dirty="0"/>
          </a:p>
        </p:txBody>
      </p:sp>
      <p:graphicFrame>
        <p:nvGraphicFramePr>
          <p:cNvPr id="4" name="İçerik Yer Tutucusu 3"/>
          <p:cNvGraphicFramePr>
            <a:graphicFrameLocks/>
          </p:cNvGraphicFramePr>
          <p:nvPr>
            <p:extLst>
              <p:ext uri="{D42A27DB-BD31-4B8C-83A1-F6EECF244321}">
                <p14:modId xmlns:p14="http://schemas.microsoft.com/office/powerpoint/2010/main" val="1326432070"/>
              </p:ext>
            </p:extLst>
          </p:nvPr>
        </p:nvGraphicFramePr>
        <p:xfrm>
          <a:off x="1226678" y="1491630"/>
          <a:ext cx="6690643" cy="2138340"/>
        </p:xfrm>
        <a:graphic>
          <a:graphicData uri="http://schemas.openxmlformats.org/drawingml/2006/table">
            <a:tbl>
              <a:tblPr firstRow="1" bandRow="1">
                <a:tableStyleId>{E8B1032C-EA38-4F05-BA0D-38AFFFC7BED3}</a:tableStyleId>
              </a:tblPr>
              <a:tblGrid>
                <a:gridCol w="3209864">
                  <a:extLst>
                    <a:ext uri="{9D8B030D-6E8A-4147-A177-3AD203B41FA5}">
                      <a16:colId xmlns:a16="http://schemas.microsoft.com/office/drawing/2014/main" val="20000"/>
                    </a:ext>
                  </a:extLst>
                </a:gridCol>
                <a:gridCol w="1645205">
                  <a:extLst>
                    <a:ext uri="{9D8B030D-6E8A-4147-A177-3AD203B41FA5}">
                      <a16:colId xmlns:a16="http://schemas.microsoft.com/office/drawing/2014/main" val="20001"/>
                    </a:ext>
                  </a:extLst>
                </a:gridCol>
                <a:gridCol w="1835574">
                  <a:extLst>
                    <a:ext uri="{9D8B030D-6E8A-4147-A177-3AD203B41FA5}">
                      <a16:colId xmlns:a16="http://schemas.microsoft.com/office/drawing/2014/main" val="20003"/>
                    </a:ext>
                  </a:extLst>
                </a:gridCol>
              </a:tblGrid>
              <a:tr h="324036">
                <a:tc>
                  <a:txBody>
                    <a:bodyPr/>
                    <a:lstStyle/>
                    <a:p>
                      <a:r>
                        <a:rPr lang="tr-TR" sz="1400" dirty="0"/>
                        <a:t>Kullanıcı</a:t>
                      </a:r>
                      <a:endParaRPr lang="tr-TR" sz="1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r>
                        <a:rPr lang="tr-TR" sz="1400" dirty="0"/>
                        <a:t>Kayıtlı</a:t>
                      </a:r>
                      <a:endParaRPr lang="tr-TR" sz="1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r>
                        <a:rPr lang="tr-TR" sz="1400" dirty="0" smtClean="0"/>
                        <a:t>Yararlanılan            Kitap</a:t>
                      </a:r>
                      <a:r>
                        <a:rPr lang="tr-TR" sz="1400" baseline="0" dirty="0" smtClean="0"/>
                        <a:t> </a:t>
                      </a:r>
                      <a:r>
                        <a:rPr lang="tr-TR" sz="1400" baseline="0" dirty="0"/>
                        <a:t>Sayısı</a:t>
                      </a:r>
                      <a:endParaRPr lang="tr-TR" sz="1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extLst>
                  <a:ext uri="{0D108BD9-81ED-4DB2-BD59-A6C34878D82A}">
                    <a16:rowId xmlns:a16="http://schemas.microsoft.com/office/drawing/2014/main" val="10000"/>
                  </a:ext>
                </a:extLst>
              </a:tr>
              <a:tr h="324036">
                <a:tc>
                  <a:txBody>
                    <a:bodyPr/>
                    <a:lstStyle/>
                    <a:p>
                      <a:r>
                        <a:rPr lang="tr-TR" sz="1400" dirty="0"/>
                        <a:t>Akademik</a:t>
                      </a:r>
                      <a:r>
                        <a:rPr lang="tr-TR" sz="1400" baseline="0" dirty="0"/>
                        <a:t> Personel</a:t>
                      </a:r>
                      <a:endParaRPr lang="tr-TR" sz="1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tr-TR" sz="1400" dirty="0" smtClean="0">
                          <a:solidFill>
                            <a:schemeClr val="tx1"/>
                          </a:solidFill>
                        </a:rPr>
                        <a:t>446</a:t>
                      </a:r>
                      <a:endParaRPr lang="tr-TR" sz="1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tr-TR" sz="1400" dirty="0" smtClean="0">
                          <a:solidFill>
                            <a:schemeClr val="tx1"/>
                          </a:solidFill>
                        </a:rPr>
                        <a:t>707</a:t>
                      </a:r>
                      <a:endParaRPr lang="tr-TR" sz="14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24036">
                <a:tc>
                  <a:txBody>
                    <a:bodyPr/>
                    <a:lstStyle/>
                    <a:p>
                      <a:r>
                        <a:rPr lang="tr-TR" sz="1400" dirty="0"/>
                        <a:t>İdari Personel</a:t>
                      </a:r>
                      <a:endParaRPr lang="tr-TR" sz="1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tr-TR" sz="1400" b="0" dirty="0" smtClean="0">
                          <a:solidFill>
                            <a:schemeClr val="tx1"/>
                          </a:solidFill>
                          <a:latin typeface="+mn-lt"/>
                          <a:cs typeface="+mn-cs"/>
                        </a:rPr>
                        <a:t>306</a:t>
                      </a:r>
                      <a:endParaRPr lang="tr-TR" sz="1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tr-TR" sz="1400" dirty="0" smtClean="0">
                          <a:solidFill>
                            <a:schemeClr val="tx1"/>
                          </a:solidFill>
                        </a:rPr>
                        <a:t>81</a:t>
                      </a:r>
                      <a:endParaRPr lang="tr-TR" sz="14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24036">
                <a:tc>
                  <a:txBody>
                    <a:bodyPr/>
                    <a:lstStyle/>
                    <a:p>
                      <a:r>
                        <a:rPr lang="tr-TR" sz="1400" dirty="0" smtClean="0"/>
                        <a:t>Öğrenci</a:t>
                      </a:r>
                      <a:endParaRPr lang="tr-TR" sz="1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tr-TR" sz="1400" dirty="0" smtClean="0">
                          <a:solidFill>
                            <a:schemeClr val="tx1"/>
                          </a:solidFill>
                        </a:rPr>
                        <a:t>19808</a:t>
                      </a:r>
                      <a:endParaRPr lang="tr-TR" sz="1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tr-TR" sz="1400" dirty="0" smtClean="0">
                          <a:solidFill>
                            <a:schemeClr val="tx1"/>
                          </a:solidFill>
                        </a:rPr>
                        <a:t>7475</a:t>
                      </a:r>
                      <a:endParaRPr lang="tr-TR" sz="14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24036">
                <a:tc>
                  <a:txBody>
                    <a:bodyPr/>
                    <a:lstStyle/>
                    <a:p>
                      <a:r>
                        <a:rPr lang="tr-TR" sz="1400" dirty="0"/>
                        <a:t>Dış</a:t>
                      </a:r>
                      <a:r>
                        <a:rPr lang="tr-TR" sz="1400" baseline="0" dirty="0"/>
                        <a:t> Kullanıcı</a:t>
                      </a:r>
                      <a:endParaRPr lang="tr-TR" sz="1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tr-TR" sz="1400" dirty="0" smtClean="0">
                          <a:solidFill>
                            <a:schemeClr val="tx1"/>
                          </a:solidFill>
                        </a:rPr>
                        <a:t>414</a:t>
                      </a:r>
                      <a:endParaRPr lang="tr-TR" sz="1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tr-TR" sz="1400" b="0" dirty="0" smtClean="0">
                          <a:solidFill>
                            <a:schemeClr val="tx1"/>
                          </a:solidFill>
                          <a:latin typeface="+mn-lt"/>
                          <a:cs typeface="+mn-cs"/>
                        </a:rPr>
                        <a:t>466</a:t>
                      </a:r>
                      <a:endParaRPr lang="tr-TR" sz="14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324036">
                <a:tc>
                  <a:txBody>
                    <a:bodyPr/>
                    <a:lstStyle/>
                    <a:p>
                      <a:r>
                        <a:rPr lang="tr-TR" sz="1400" b="1" dirty="0"/>
                        <a:t>TOPLAM</a:t>
                      </a:r>
                      <a:endParaRPr lang="tr-TR" sz="1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tr-TR" sz="1400" b="1" dirty="0" smtClean="0">
                          <a:solidFill>
                            <a:schemeClr val="tx1"/>
                          </a:solidFill>
                        </a:rPr>
                        <a:t>20.974</a:t>
                      </a:r>
                      <a:endParaRPr lang="tr-TR" sz="1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tr-TR" sz="1400" b="1" dirty="0" smtClean="0">
                          <a:solidFill>
                            <a:schemeClr val="tx1"/>
                          </a:solidFill>
                        </a:rPr>
                        <a:t>8.729</a:t>
                      </a:r>
                      <a:endParaRPr lang="tr-TR" sz="14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36383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rId2"/>
          </p:cNvPr>
          <p:cNvSpPr txBox="1"/>
          <p:nvPr/>
        </p:nvSpPr>
        <p:spPr>
          <a:xfrm>
            <a:off x="0" y="4844068"/>
            <a:ext cx="9144000" cy="215444"/>
          </a:xfrm>
          <a:prstGeom prst="rect">
            <a:avLst/>
          </a:prstGeom>
          <a:noFill/>
        </p:spPr>
        <p:txBody>
          <a:bodyPr wrap="square" rtlCol="0">
            <a:spAutoFit/>
          </a:bodyPr>
          <a:lstStyle/>
          <a:p>
            <a:pPr algn="ctr"/>
            <a:r>
              <a:rPr lang="en-US" altLang="ko-KR" sz="800" dirty="0">
                <a:solidFill>
                  <a:schemeClr val="accent6">
                    <a:lumMod val="50000"/>
                  </a:schemeClr>
                </a:solidFill>
                <a:latin typeface="Arial" pitchFamily="34" charset="0"/>
                <a:cs typeface="Arial" pitchFamily="34" charset="0"/>
              </a:rPr>
              <a:t>ALLPPT.com _ Free PowerPoint Templates, Diagrams and Charts</a:t>
            </a:r>
            <a:endParaRPr lang="ko-KR" altLang="en-US" sz="800" dirty="0">
              <a:solidFill>
                <a:schemeClr val="accent6">
                  <a:lumMod val="50000"/>
                </a:schemeClr>
              </a:solidFill>
              <a:latin typeface="Arial" pitchFamily="34" charset="0"/>
              <a:cs typeface="Arial" pitchFamily="34" charset="0"/>
            </a:endParaRPr>
          </a:p>
        </p:txBody>
      </p:sp>
      <p:sp>
        <p:nvSpPr>
          <p:cNvPr id="8" name="Round Same Side Corner Rectangle 7"/>
          <p:cNvSpPr/>
          <p:nvPr/>
        </p:nvSpPr>
        <p:spPr>
          <a:xfrm>
            <a:off x="2555776" y="339502"/>
            <a:ext cx="6477644" cy="987579"/>
          </a:xfrm>
          <a:prstGeom prst="round2SameRect">
            <a:avLst>
              <a:gd name="adj1" fmla="val 50000"/>
              <a:gd name="adj2" fmla="val 50000"/>
            </a:avLst>
          </a:prstGeom>
          <a:solidFill>
            <a:schemeClr val="accent6">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ko-KR" sz="3200" b="1" dirty="0"/>
              <a:t>KÜTÜPHANE FAALİYETLERİ</a:t>
            </a:r>
            <a:endParaRPr lang="ko-KR" altLang="en-US" sz="3200" b="1" dirty="0"/>
          </a:p>
        </p:txBody>
      </p:sp>
    </p:spTree>
    <p:extLst>
      <p:ext uri="{BB962C8B-B14F-4D97-AF65-F5344CB8AC3E}">
        <p14:creationId xmlns:p14="http://schemas.microsoft.com/office/powerpoint/2010/main" val="3022317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a:effectLst>
                  <a:outerShdw blurRad="38100" dist="38100" dir="2700000" algn="tl">
                    <a:srgbClr val="000000">
                      <a:alpha val="43137"/>
                    </a:srgbClr>
                  </a:outerShdw>
                </a:effectLst>
              </a:rPr>
              <a:t>KİTAP İSTEKLERİ </a:t>
            </a:r>
            <a:endParaRPr lang="ko-KR" altLang="en-US" dirty="0"/>
          </a:p>
        </p:txBody>
      </p:sp>
      <p:sp>
        <p:nvSpPr>
          <p:cNvPr id="5" name="Content Placeholder 4"/>
          <p:cNvSpPr>
            <a:spLocks noGrp="1"/>
          </p:cNvSpPr>
          <p:nvPr>
            <p:ph idx="10"/>
          </p:nvPr>
        </p:nvSpPr>
        <p:spPr>
          <a:xfrm>
            <a:off x="1403648" y="987574"/>
            <a:ext cx="7488832" cy="1656183"/>
          </a:xfrm>
        </p:spPr>
        <p:txBody>
          <a:bodyPr/>
          <a:lstStyle/>
          <a:p>
            <a:pPr lvl="0" algn="just"/>
            <a:r>
              <a:rPr lang="tr-TR" sz="1600" dirty="0">
                <a:latin typeface="Arial" pitchFamily="34" charset="0"/>
                <a:cs typeface="Arial" pitchFamily="34" charset="0"/>
              </a:rPr>
              <a:t>Fakülte/Yüksekokul ve diğer birimlerimizden gelen Türkçe ve yabancı kitap ile    beraber Kütüphanemizin de okuyucularımızdan gelen ihtiyaç ve isteklere        istinaden kitap eklemesi sonucunda </a:t>
            </a:r>
            <a:r>
              <a:rPr lang="tr-TR" sz="1600" dirty="0" smtClean="0">
                <a:solidFill>
                  <a:schemeClr val="accent1">
                    <a:lumMod val="75000"/>
                  </a:schemeClr>
                </a:solidFill>
                <a:latin typeface="Arial" pitchFamily="34" charset="0"/>
                <a:cs typeface="Arial" pitchFamily="34" charset="0"/>
              </a:rPr>
              <a:t>441</a:t>
            </a:r>
            <a:r>
              <a:rPr lang="tr-TR" sz="1600" dirty="0" smtClean="0">
                <a:solidFill>
                  <a:srgbClr val="FF0000"/>
                </a:solidFill>
                <a:latin typeface="Arial" pitchFamily="34" charset="0"/>
                <a:cs typeface="Arial" pitchFamily="34" charset="0"/>
              </a:rPr>
              <a:t> </a:t>
            </a:r>
            <a:r>
              <a:rPr lang="tr-TR" sz="1600" dirty="0">
                <a:latin typeface="Arial" pitchFamily="34" charset="0"/>
                <a:cs typeface="Arial" pitchFamily="34" charset="0"/>
              </a:rPr>
              <a:t>adet kitap isteği olmuştur. </a:t>
            </a:r>
            <a:endParaRPr lang="ko-KR" altLang="en-US" dirty="0">
              <a:latin typeface="Arial" pitchFamily="34" charset="0"/>
              <a:cs typeface="Arial" pitchFamily="34" charset="0"/>
            </a:endParaRPr>
          </a:p>
        </p:txBody>
      </p:sp>
      <p:pic>
        <p:nvPicPr>
          <p:cNvPr id="19457" name="Picture 1"/>
          <p:cNvPicPr>
            <a:picLocks noChangeAspect="1" noChangeArrowheads="1"/>
          </p:cNvPicPr>
          <p:nvPr/>
        </p:nvPicPr>
        <p:blipFill>
          <a:blip r:embed="rId2" cstate="print"/>
          <a:srcRect/>
          <a:stretch>
            <a:fillRect/>
          </a:stretch>
        </p:blipFill>
        <p:spPr bwMode="auto">
          <a:xfrm>
            <a:off x="1979712" y="1923678"/>
            <a:ext cx="6552728" cy="2866122"/>
          </a:xfrm>
          <a:prstGeom prst="rect">
            <a:avLst/>
          </a:prstGeom>
          <a:noFill/>
          <a:ln w="9525">
            <a:noFill/>
            <a:miter lim="800000"/>
            <a:headEnd/>
            <a:tailEnd/>
          </a:ln>
          <a:effectLst/>
        </p:spPr>
      </p:pic>
    </p:spTree>
    <p:extLst>
      <p:ext uri="{BB962C8B-B14F-4D97-AF65-F5344CB8AC3E}">
        <p14:creationId xmlns:p14="http://schemas.microsoft.com/office/powerpoint/2010/main" val="942662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a:effectLst>
                  <a:outerShdw blurRad="38100" dist="38100" dir="2700000" algn="tl">
                    <a:srgbClr val="000000">
                      <a:alpha val="43137"/>
                    </a:srgbClr>
                  </a:outerShdw>
                </a:effectLst>
              </a:rPr>
              <a:t>BAĞIŞ YAYINLAR</a:t>
            </a:r>
            <a:endParaRPr lang="ko-KR" altLang="en-US" dirty="0"/>
          </a:p>
        </p:txBody>
      </p:sp>
      <p:graphicFrame>
        <p:nvGraphicFramePr>
          <p:cNvPr id="7" name="6 Tablo"/>
          <p:cNvGraphicFramePr>
            <a:graphicFrameLocks noGrp="1"/>
          </p:cNvGraphicFramePr>
          <p:nvPr>
            <p:extLst>
              <p:ext uri="{D42A27DB-BD31-4B8C-83A1-F6EECF244321}">
                <p14:modId xmlns:p14="http://schemas.microsoft.com/office/powerpoint/2010/main" val="3237617386"/>
              </p:ext>
            </p:extLst>
          </p:nvPr>
        </p:nvGraphicFramePr>
        <p:xfrm>
          <a:off x="1979712" y="1995686"/>
          <a:ext cx="6264697" cy="1080118"/>
        </p:xfrm>
        <a:graphic>
          <a:graphicData uri="http://schemas.openxmlformats.org/drawingml/2006/table">
            <a:tbl>
              <a:tblPr>
                <a:tableStyleId>{E8B1032C-EA38-4F05-BA0D-38AFFFC7BED3}</a:tableStyleId>
              </a:tblPr>
              <a:tblGrid>
                <a:gridCol w="2421325">
                  <a:extLst>
                    <a:ext uri="{9D8B030D-6E8A-4147-A177-3AD203B41FA5}">
                      <a16:colId xmlns:a16="http://schemas.microsoft.com/office/drawing/2014/main" val="20000"/>
                    </a:ext>
                  </a:extLst>
                </a:gridCol>
                <a:gridCol w="1383615">
                  <a:extLst>
                    <a:ext uri="{9D8B030D-6E8A-4147-A177-3AD203B41FA5}">
                      <a16:colId xmlns:a16="http://schemas.microsoft.com/office/drawing/2014/main" val="20001"/>
                    </a:ext>
                  </a:extLst>
                </a:gridCol>
                <a:gridCol w="2459757">
                  <a:extLst>
                    <a:ext uri="{9D8B030D-6E8A-4147-A177-3AD203B41FA5}">
                      <a16:colId xmlns:a16="http://schemas.microsoft.com/office/drawing/2014/main" val="20002"/>
                    </a:ext>
                  </a:extLst>
                </a:gridCol>
              </a:tblGrid>
              <a:tr h="602246">
                <a:tc>
                  <a:txBody>
                    <a:bodyPr/>
                    <a:lstStyle/>
                    <a:p>
                      <a:pPr algn="ctr">
                        <a:lnSpc>
                          <a:spcPct val="115000"/>
                        </a:lnSpc>
                        <a:spcAft>
                          <a:spcPts val="1000"/>
                        </a:spcAft>
                      </a:pPr>
                      <a:endParaRPr lang="tr-TR" sz="1100" b="1" dirty="0"/>
                    </a:p>
                    <a:p>
                      <a:pPr algn="ctr">
                        <a:lnSpc>
                          <a:spcPct val="115000"/>
                        </a:lnSpc>
                        <a:spcAft>
                          <a:spcPts val="1000"/>
                        </a:spcAft>
                      </a:pPr>
                      <a:r>
                        <a:rPr lang="tr-TR" sz="1200" b="1" dirty="0"/>
                        <a:t>FİRMA ADI</a:t>
                      </a:r>
                      <a:endParaRPr lang="tr-TR" sz="1100" b="1" dirty="0">
                        <a:latin typeface="Calibri"/>
                        <a:ea typeface="Calibri"/>
                        <a:cs typeface="Calibri"/>
                      </a:endParaRPr>
                    </a:p>
                  </a:txBody>
                  <a:tcPr marL="0" marR="0" marT="0" marB="0" anchor="b">
                    <a:solidFill>
                      <a:schemeClr val="accent6">
                        <a:lumMod val="60000"/>
                        <a:lumOff val="40000"/>
                      </a:schemeClr>
                    </a:solidFill>
                  </a:tcPr>
                </a:tc>
                <a:tc>
                  <a:txBody>
                    <a:bodyPr/>
                    <a:lstStyle/>
                    <a:p>
                      <a:pPr algn="ctr">
                        <a:lnSpc>
                          <a:spcPct val="115000"/>
                        </a:lnSpc>
                        <a:spcAft>
                          <a:spcPts val="1000"/>
                        </a:spcAft>
                      </a:pPr>
                      <a:r>
                        <a:rPr lang="tr-TR" sz="1200" b="1" dirty="0"/>
                        <a:t>YAYIN ADEDİ</a:t>
                      </a:r>
                      <a:endParaRPr lang="tr-TR" sz="1100" b="1" dirty="0">
                        <a:latin typeface="Calibri"/>
                        <a:ea typeface="Calibri"/>
                        <a:cs typeface="Calibri"/>
                      </a:endParaRPr>
                    </a:p>
                  </a:txBody>
                  <a:tcPr marL="0" marR="0" marT="0" marB="0" anchor="b">
                    <a:solidFill>
                      <a:schemeClr val="accent6">
                        <a:lumMod val="60000"/>
                        <a:lumOff val="40000"/>
                      </a:schemeClr>
                    </a:solidFill>
                  </a:tcPr>
                </a:tc>
                <a:tc>
                  <a:txBody>
                    <a:bodyPr/>
                    <a:lstStyle/>
                    <a:p>
                      <a:pPr algn="ctr">
                        <a:lnSpc>
                          <a:spcPct val="115000"/>
                        </a:lnSpc>
                        <a:spcAft>
                          <a:spcPts val="1000"/>
                        </a:spcAft>
                      </a:pPr>
                      <a:r>
                        <a:rPr lang="tr-TR" sz="1200" b="1" dirty="0"/>
                        <a:t>TUTARI (TL)</a:t>
                      </a:r>
                      <a:endParaRPr lang="tr-TR" sz="1100" b="1" dirty="0">
                        <a:latin typeface="Calibri"/>
                        <a:ea typeface="Calibri"/>
                        <a:cs typeface="Calibri"/>
                      </a:endParaRPr>
                    </a:p>
                  </a:txBody>
                  <a:tcPr marL="0" marR="0" marT="0" marB="0" anchor="b">
                    <a:solidFill>
                      <a:schemeClr val="accent6">
                        <a:lumMod val="60000"/>
                        <a:lumOff val="40000"/>
                      </a:schemeClr>
                    </a:solidFill>
                  </a:tcPr>
                </a:tc>
                <a:extLst>
                  <a:ext uri="{0D108BD9-81ED-4DB2-BD59-A6C34878D82A}">
                    <a16:rowId xmlns:a16="http://schemas.microsoft.com/office/drawing/2014/main" val="10000"/>
                  </a:ext>
                </a:extLst>
              </a:tr>
              <a:tr h="238936">
                <a:tc>
                  <a:txBody>
                    <a:bodyPr/>
                    <a:lstStyle/>
                    <a:p>
                      <a:pPr algn="ctr">
                        <a:lnSpc>
                          <a:spcPct val="115000"/>
                        </a:lnSpc>
                        <a:spcAft>
                          <a:spcPts val="1000"/>
                        </a:spcAft>
                      </a:pPr>
                      <a:r>
                        <a:rPr lang="tr-TR" sz="1200" b="1" dirty="0"/>
                        <a:t>Muhtelif Bağışlar</a:t>
                      </a:r>
                      <a:endParaRPr lang="tr-TR" sz="1100" b="1" dirty="0">
                        <a:latin typeface="Calibri"/>
                        <a:ea typeface="Calibri"/>
                        <a:cs typeface="Calibri"/>
                      </a:endParaRPr>
                    </a:p>
                  </a:txBody>
                  <a:tcPr marL="0" marR="0" marT="0" marB="0" anchor="b"/>
                </a:tc>
                <a:tc>
                  <a:txBody>
                    <a:bodyPr/>
                    <a:lstStyle/>
                    <a:p>
                      <a:pPr algn="ctr">
                        <a:lnSpc>
                          <a:spcPct val="115000"/>
                        </a:lnSpc>
                        <a:spcAft>
                          <a:spcPts val="1000"/>
                        </a:spcAft>
                      </a:pPr>
                      <a:r>
                        <a:rPr lang="tr-TR" sz="1200" b="1" dirty="0" smtClean="0">
                          <a:latin typeface="+mn-lt"/>
                          <a:ea typeface="+mn-ea"/>
                          <a:cs typeface="+mn-cs"/>
                        </a:rPr>
                        <a:t>264</a:t>
                      </a:r>
                      <a:endParaRPr lang="tr-TR" sz="1100" b="1" dirty="0">
                        <a:latin typeface="Calibri"/>
                        <a:ea typeface="Calibri"/>
                        <a:cs typeface="Calibri"/>
                      </a:endParaRPr>
                    </a:p>
                  </a:txBody>
                  <a:tcPr marL="0" marR="0" marT="0" marB="0" anchor="b"/>
                </a:tc>
                <a:tc>
                  <a:txBody>
                    <a:bodyPr/>
                    <a:lstStyle/>
                    <a:p>
                      <a:pPr algn="ctr">
                        <a:lnSpc>
                          <a:spcPct val="115000"/>
                        </a:lnSpc>
                        <a:spcAft>
                          <a:spcPts val="1000"/>
                        </a:spcAft>
                      </a:pPr>
                      <a:r>
                        <a:rPr lang="tr-TR" sz="1200" b="1" dirty="0"/>
                        <a:t>-</a:t>
                      </a:r>
                      <a:endParaRPr lang="tr-TR" sz="1100" b="1" dirty="0">
                        <a:latin typeface="Calibri"/>
                        <a:ea typeface="Calibri"/>
                        <a:cs typeface="Calibri"/>
                      </a:endParaRPr>
                    </a:p>
                  </a:txBody>
                  <a:tcPr marL="0" marR="0" marT="0" marB="0" anchor="b"/>
                </a:tc>
                <a:extLst>
                  <a:ext uri="{0D108BD9-81ED-4DB2-BD59-A6C34878D82A}">
                    <a16:rowId xmlns:a16="http://schemas.microsoft.com/office/drawing/2014/main" val="10001"/>
                  </a:ext>
                </a:extLst>
              </a:tr>
              <a:tr h="238936">
                <a:tc>
                  <a:txBody>
                    <a:bodyPr/>
                    <a:lstStyle/>
                    <a:p>
                      <a:pPr algn="ctr">
                        <a:lnSpc>
                          <a:spcPct val="115000"/>
                        </a:lnSpc>
                        <a:spcAft>
                          <a:spcPts val="1000"/>
                        </a:spcAft>
                      </a:pPr>
                      <a:r>
                        <a:rPr lang="tr-TR" sz="1200" b="1"/>
                        <a:t>TEZ</a:t>
                      </a:r>
                      <a:endParaRPr lang="tr-TR" sz="1100" b="1">
                        <a:latin typeface="Calibri"/>
                        <a:ea typeface="Calibri"/>
                        <a:cs typeface="Calibri"/>
                      </a:endParaRPr>
                    </a:p>
                  </a:txBody>
                  <a:tcPr marL="0" marR="0" marT="0" marB="0" anchor="b"/>
                </a:tc>
                <a:tc>
                  <a:txBody>
                    <a:bodyPr/>
                    <a:lstStyle/>
                    <a:p>
                      <a:pPr algn="ctr">
                        <a:lnSpc>
                          <a:spcPct val="115000"/>
                        </a:lnSpc>
                        <a:spcAft>
                          <a:spcPts val="1000"/>
                        </a:spcAft>
                      </a:pPr>
                      <a:r>
                        <a:rPr lang="tr-TR" sz="1100" b="1" dirty="0" smtClean="0">
                          <a:latin typeface="Calibri"/>
                          <a:ea typeface="Calibri"/>
                          <a:cs typeface="Calibri"/>
                        </a:rPr>
                        <a:t>-</a:t>
                      </a:r>
                      <a:endParaRPr lang="tr-TR" sz="1100" b="1" dirty="0">
                        <a:latin typeface="Calibri"/>
                        <a:ea typeface="Calibri"/>
                        <a:cs typeface="Calibri"/>
                      </a:endParaRPr>
                    </a:p>
                  </a:txBody>
                  <a:tcPr marL="0" marR="0" marT="0" marB="0" anchor="b"/>
                </a:tc>
                <a:tc>
                  <a:txBody>
                    <a:bodyPr/>
                    <a:lstStyle/>
                    <a:p>
                      <a:pPr algn="ctr">
                        <a:lnSpc>
                          <a:spcPct val="115000"/>
                        </a:lnSpc>
                        <a:spcAft>
                          <a:spcPts val="1000"/>
                        </a:spcAft>
                      </a:pPr>
                      <a:r>
                        <a:rPr lang="tr-TR" sz="1200" b="1" dirty="0"/>
                        <a:t>----</a:t>
                      </a:r>
                      <a:endParaRPr lang="tr-TR" sz="1100" b="1" dirty="0">
                        <a:latin typeface="Calibri"/>
                        <a:ea typeface="Calibri"/>
                        <a:cs typeface="Calibri"/>
                      </a:endParaRPr>
                    </a:p>
                  </a:txBody>
                  <a:tcPr marL="0" marR="0" marT="0"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42662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KATALOĞU YAPILAN KİTAPLAR</a:t>
            </a:r>
            <a:endParaRPr lang="ko-KR" altLang="en-US" sz="2800" dirty="0"/>
          </a:p>
        </p:txBody>
      </p:sp>
      <p:pic>
        <p:nvPicPr>
          <p:cNvPr id="14338" name="Picture 2" descr="C:\Users\Ender\Desktop\Kutuphane\20180605_1415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915566"/>
            <a:ext cx="6624736" cy="293647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p:cNvSpPr>
            <a:spLocks noGrp="1"/>
          </p:cNvSpPr>
          <p:nvPr>
            <p:ph idx="1"/>
          </p:nvPr>
        </p:nvSpPr>
        <p:spPr>
          <a:xfrm>
            <a:off x="1860848" y="4155926"/>
            <a:ext cx="6743600" cy="504056"/>
          </a:xfrm>
        </p:spPr>
        <p:txBody>
          <a:bodyPr/>
          <a:lstStyle/>
          <a:p>
            <a:r>
              <a:rPr lang="tr-TR" sz="1600" dirty="0" smtClean="0">
                <a:latin typeface="Times New Roman" panose="02020603050405020304" pitchFamily="18" charset="0"/>
                <a:cs typeface="Times New Roman" panose="02020603050405020304" pitchFamily="18" charset="0"/>
              </a:rPr>
              <a:t>2021 </a:t>
            </a:r>
            <a:r>
              <a:rPr lang="tr-TR" sz="1600" dirty="0">
                <a:latin typeface="Times New Roman" panose="02020603050405020304" pitchFamily="18" charset="0"/>
                <a:cs typeface="Times New Roman" panose="02020603050405020304" pitchFamily="18" charset="0"/>
              </a:rPr>
              <a:t>yılı içerisinde toplam </a:t>
            </a:r>
            <a:r>
              <a:rPr lang="tr-TR" sz="1600" dirty="0" smtClean="0">
                <a:solidFill>
                  <a:schemeClr val="accent1">
                    <a:lumMod val="75000"/>
                  </a:schemeClr>
                </a:solidFill>
                <a:latin typeface="Times New Roman" panose="02020603050405020304" pitchFamily="18" charset="0"/>
                <a:cs typeface="Times New Roman" panose="02020603050405020304" pitchFamily="18" charset="0"/>
              </a:rPr>
              <a:t>1.152</a:t>
            </a:r>
            <a:r>
              <a:rPr lang="tr-TR" sz="1600" dirty="0" smtClean="0">
                <a:solidFill>
                  <a:srgbClr val="FF0000"/>
                </a:solidFill>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adet kitabın katalogu yapılmış olup  </a:t>
            </a:r>
            <a:r>
              <a:rPr lang="tr-TR" sz="1600" dirty="0" smtClean="0">
                <a:solidFill>
                  <a:schemeClr val="accent1">
                    <a:lumMod val="50000"/>
                  </a:schemeClr>
                </a:solidFill>
                <a:latin typeface="Times New Roman" panose="02020603050405020304" pitchFamily="18" charset="0"/>
                <a:cs typeface="Times New Roman" panose="02020603050405020304" pitchFamily="18" charset="0"/>
              </a:rPr>
              <a:t>1.099 </a:t>
            </a:r>
          </a:p>
          <a:p>
            <a:r>
              <a:rPr lang="tr-TR" sz="1600" dirty="0" smtClean="0">
                <a:latin typeface="Times New Roman" panose="02020603050405020304" pitchFamily="18" charset="0"/>
                <a:cs typeface="Times New Roman" panose="02020603050405020304" pitchFamily="18" charset="0"/>
              </a:rPr>
              <a:t>adet </a:t>
            </a:r>
            <a:r>
              <a:rPr lang="tr-TR" sz="1600" dirty="0">
                <a:latin typeface="Times New Roman" panose="02020603050405020304" pitchFamily="18" charset="0"/>
                <a:cs typeface="Times New Roman" panose="02020603050405020304" pitchFamily="18" charset="0"/>
              </a:rPr>
              <a:t>kitabın katalog bilgileri düzeltilmiştir.</a:t>
            </a:r>
          </a:p>
          <a:p>
            <a:endParaRPr lang="en-US" sz="1600" b="1" dirty="0"/>
          </a:p>
        </p:txBody>
      </p:sp>
    </p:spTree>
    <p:extLst>
      <p:ext uri="{BB962C8B-B14F-4D97-AF65-F5344CB8AC3E}">
        <p14:creationId xmlns:p14="http://schemas.microsoft.com/office/powerpoint/2010/main" val="942662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339502"/>
            <a:ext cx="7524328" cy="884466"/>
          </a:xfrm>
        </p:spPr>
        <p:txBody>
          <a:bodyPr/>
          <a:lstStyle/>
          <a:p>
            <a:r>
              <a:rPr lang="tr-TR" dirty="0"/>
              <a:t> </a:t>
            </a:r>
            <a:r>
              <a:rPr lang="tr-TR" dirty="0">
                <a:effectLst>
                  <a:outerShdw blurRad="38100" dist="38100" dir="2700000" algn="tl">
                    <a:srgbClr val="000000">
                      <a:alpha val="43137"/>
                    </a:srgbClr>
                  </a:outerShdw>
                </a:effectLst>
              </a:rPr>
              <a:t>MİSYONUMUZ</a:t>
            </a:r>
            <a:endParaRPr lang="ko-KR" altLang="en-US" dirty="0"/>
          </a:p>
        </p:txBody>
      </p:sp>
      <p:sp>
        <p:nvSpPr>
          <p:cNvPr id="5" name="Content Placeholder 4"/>
          <p:cNvSpPr>
            <a:spLocks noGrp="1"/>
          </p:cNvSpPr>
          <p:nvPr>
            <p:ph idx="10"/>
          </p:nvPr>
        </p:nvSpPr>
        <p:spPr>
          <a:xfrm>
            <a:off x="1835696" y="2147763"/>
            <a:ext cx="6707088" cy="2995737"/>
          </a:xfrm>
        </p:spPr>
        <p:txBody>
          <a:bodyPr/>
          <a:lstStyle/>
          <a:p>
            <a:pPr algn="just"/>
            <a:r>
              <a:rPr lang="tr-TR" altLang="ko-KR" sz="1600" dirty="0">
                <a:latin typeface="Arial" pitchFamily="34" charset="0"/>
                <a:cs typeface="Arial" pitchFamily="34" charset="0"/>
              </a:rPr>
              <a:t>Eğitim ve araştırma programlarının gereksinimleri doğrultusunda bilgiyi, hizmet vermekte olduğu kitleye çağdaş bilgisayar ve yayın teknolojilerini kullanarak hızlı ve ekonomik bir şekilde, mesleki dayanışma ve işbirliğine dayalı,  çalışanlarıyla birlikte gelişmelere ayak uyduran modern bir kütüphane olmak. </a:t>
            </a:r>
          </a:p>
          <a:p>
            <a:endParaRPr lang="ko-KR" altLang="en-US" dirty="0">
              <a:latin typeface="Arial" pitchFamily="34" charset="0"/>
              <a:cs typeface="Arial" pitchFamily="34" charset="0"/>
            </a:endParaRPr>
          </a:p>
        </p:txBody>
      </p:sp>
      <p:pic>
        <p:nvPicPr>
          <p:cNvPr id="3074" name="Picture 2" descr="C:\Users\Ender\Desktop\misy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23478"/>
            <a:ext cx="2260650" cy="16503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107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KİTAPLARIN İŞLEMLERİ </a:t>
            </a:r>
          </a:p>
        </p:txBody>
      </p:sp>
      <p:sp>
        <p:nvSpPr>
          <p:cNvPr id="4" name="İçerik Yer Tutucusu 3"/>
          <p:cNvSpPr>
            <a:spLocks noGrp="1"/>
          </p:cNvSpPr>
          <p:nvPr>
            <p:ph idx="1"/>
          </p:nvPr>
        </p:nvSpPr>
        <p:spPr>
          <a:xfrm>
            <a:off x="4139952" y="1419622"/>
            <a:ext cx="4752528" cy="2520280"/>
          </a:xfrm>
        </p:spPr>
        <p:txBody>
          <a:bodyPr/>
          <a:lstStyle/>
          <a:p>
            <a:r>
              <a:rPr lang="tr-TR" dirty="0" smtClean="0">
                <a:solidFill>
                  <a:schemeClr val="accent1">
                    <a:lumMod val="75000"/>
                  </a:schemeClr>
                </a:solidFill>
                <a:latin typeface="Times New Roman" panose="02020603050405020304" pitchFamily="18" charset="0"/>
                <a:cs typeface="Times New Roman" panose="02020603050405020304" pitchFamily="18" charset="0"/>
              </a:rPr>
              <a:t>1.152</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kitabın kataloglama, sınıflama,          </a:t>
            </a:r>
          </a:p>
          <a:p>
            <a:r>
              <a:rPr lang="tr-TR" dirty="0">
                <a:latin typeface="Times New Roman" pitchFamily="18" charset="0"/>
                <a:cs typeface="Times New Roman" pitchFamily="18" charset="0"/>
              </a:rPr>
              <a:t>etiketleme, mühürleme ve güvenlik işlemleri ayrı ayrı yapılmıştır. </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397587"/>
            <a:ext cx="3572373" cy="2952328"/>
          </a:xfrm>
          <a:prstGeom prst="rect">
            <a:avLst/>
          </a:prstGeom>
        </p:spPr>
      </p:pic>
    </p:spTree>
    <p:extLst>
      <p:ext uri="{BB962C8B-B14F-4D97-AF65-F5344CB8AC3E}">
        <p14:creationId xmlns:p14="http://schemas.microsoft.com/office/powerpoint/2010/main" val="298504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DSPACE (AÇIK ERİŞİM) </a:t>
            </a:r>
            <a:endParaRPr lang="ko-KR" altLang="en-US" dirty="0"/>
          </a:p>
        </p:txBody>
      </p:sp>
      <p:sp>
        <p:nvSpPr>
          <p:cNvPr id="5" name="Content Placeholder 4"/>
          <p:cNvSpPr>
            <a:spLocks noGrp="1"/>
          </p:cNvSpPr>
          <p:nvPr>
            <p:ph idx="10"/>
          </p:nvPr>
        </p:nvSpPr>
        <p:spPr>
          <a:xfrm>
            <a:off x="1331640" y="915566"/>
            <a:ext cx="7704856" cy="792088"/>
          </a:xfrm>
        </p:spPr>
        <p:txBody>
          <a:bodyPr/>
          <a:lstStyle/>
          <a:p>
            <a:r>
              <a:rPr lang="tr-TR" sz="1800" dirty="0">
                <a:latin typeface="Times New Roman" panose="02020603050405020304" pitchFamily="18" charset="0"/>
                <a:cs typeface="Times New Roman" panose="02020603050405020304" pitchFamily="18" charset="0"/>
              </a:rPr>
              <a:t>Telif hakları da göz önünde bulundurularak üniversitemiz adresli yayınların    kurumsal arşiv ve açık erişim sistemine aktarma çalışmaları devam etmektedir. Bugüne kadar  </a:t>
            </a:r>
            <a:r>
              <a:rPr lang="tr-TR" sz="1800" dirty="0" smtClean="0">
                <a:solidFill>
                  <a:schemeClr val="accent1">
                    <a:lumMod val="75000"/>
                  </a:schemeClr>
                </a:solidFill>
                <a:latin typeface="Times New Roman" panose="02020603050405020304" pitchFamily="18" charset="0"/>
                <a:cs typeface="Times New Roman" panose="02020603050405020304" pitchFamily="18" charset="0"/>
              </a:rPr>
              <a:t>745</a:t>
            </a:r>
            <a:r>
              <a:rPr lang="tr-TR" sz="1800" dirty="0" smtClean="0">
                <a:solidFill>
                  <a:srgbClr val="FF0000"/>
                </a:solidFill>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yayının sisteme girişi yapılmıştır.</a:t>
            </a:r>
          </a:p>
          <a:p>
            <a:endParaRPr lang="ko-KR" altLang="en-US" dirty="0">
              <a:latin typeface="Arial" pitchFamily="34" charset="0"/>
              <a:cs typeface="Arial" pitchFamily="34"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2427734"/>
            <a:ext cx="2790180" cy="116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o 5"/>
          <p:cNvGraphicFramePr>
            <a:graphicFrameLocks noGrp="1"/>
          </p:cNvGraphicFramePr>
          <p:nvPr>
            <p:extLst>
              <p:ext uri="{D42A27DB-BD31-4B8C-83A1-F6EECF244321}">
                <p14:modId xmlns:p14="http://schemas.microsoft.com/office/powerpoint/2010/main" val="2276357929"/>
              </p:ext>
            </p:extLst>
          </p:nvPr>
        </p:nvGraphicFramePr>
        <p:xfrm>
          <a:off x="5364088" y="2139702"/>
          <a:ext cx="3302124" cy="1841906"/>
        </p:xfrm>
        <a:graphic>
          <a:graphicData uri="http://schemas.openxmlformats.org/drawingml/2006/table">
            <a:tbl>
              <a:tblPr firstRow="1" bandRow="1">
                <a:tableStyleId>{93296810-A885-4BE3-A3E7-6D5BEEA58F35}</a:tableStyleId>
              </a:tblPr>
              <a:tblGrid>
                <a:gridCol w="2542235">
                  <a:extLst>
                    <a:ext uri="{9D8B030D-6E8A-4147-A177-3AD203B41FA5}">
                      <a16:colId xmlns:a16="http://schemas.microsoft.com/office/drawing/2014/main" val="20000"/>
                    </a:ext>
                  </a:extLst>
                </a:gridCol>
                <a:gridCol w="759889">
                  <a:extLst>
                    <a:ext uri="{9D8B030D-6E8A-4147-A177-3AD203B41FA5}">
                      <a16:colId xmlns:a16="http://schemas.microsoft.com/office/drawing/2014/main" val="20001"/>
                    </a:ext>
                  </a:extLst>
                </a:gridCol>
              </a:tblGrid>
              <a:tr h="324055">
                <a:tc>
                  <a:txBody>
                    <a:bodyPr/>
                    <a:lstStyle/>
                    <a:p>
                      <a:endParaRPr lang="tr-TR" sz="1600" b="1" dirty="0"/>
                    </a:p>
                  </a:txBody>
                  <a:tcPr/>
                </a:tc>
                <a:tc>
                  <a:txBody>
                    <a:bodyPr/>
                    <a:lstStyle/>
                    <a:p>
                      <a:endParaRPr lang="tr-TR" dirty="0"/>
                    </a:p>
                  </a:txBody>
                  <a:tcPr/>
                </a:tc>
                <a:extLst>
                  <a:ext uri="{0D108BD9-81ED-4DB2-BD59-A6C34878D82A}">
                    <a16:rowId xmlns:a16="http://schemas.microsoft.com/office/drawing/2014/main" val="10000"/>
                  </a:ext>
                </a:extLst>
              </a:tr>
              <a:tr h="6054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a:effectLst/>
                        </a:rPr>
                        <a:t>Yüksek Lisans</a:t>
                      </a:r>
                      <a:r>
                        <a:rPr lang="tr-TR" sz="1100" baseline="0" dirty="0">
                          <a:effectLst/>
                        </a:rPr>
                        <a:t>/Doktora Tezleri/Uzmanlık Tezleri</a:t>
                      </a:r>
                    </a:p>
                    <a:p>
                      <a:endParaRPr lang="tr-TR" sz="1100" b="1" dirty="0">
                        <a:solidFill>
                          <a:schemeClr val="accent1">
                            <a:lumMod val="75000"/>
                          </a:schemeClr>
                        </a:solidFill>
                        <a:latin typeface="Times New Roman" panose="02020603050405020304" pitchFamily="18" charset="0"/>
                        <a:cs typeface="Times New Roman" panose="02020603050405020304" pitchFamily="18" charset="0"/>
                      </a:endParaRPr>
                    </a:p>
                  </a:txBody>
                  <a:tcPr/>
                </a:tc>
                <a:tc>
                  <a:txBody>
                    <a:bodyPr/>
                    <a:lstStyle/>
                    <a:p>
                      <a:pPr algn="ctr"/>
                      <a:r>
                        <a:rPr lang="tr-TR" sz="1200" dirty="0" smtClean="0"/>
                        <a:t>435</a:t>
                      </a:r>
                      <a:endParaRPr lang="tr-TR" sz="1200" dirty="0">
                        <a:solidFill>
                          <a:schemeClr val="tx2">
                            <a:lumMod val="75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290245">
                <a:tc>
                  <a:txBody>
                    <a:bodyPr/>
                    <a:lstStyle/>
                    <a:p>
                      <a:r>
                        <a:rPr lang="tr-TR" sz="1100" dirty="0"/>
                        <a:t>Kitaplar</a:t>
                      </a:r>
                      <a:endParaRPr lang="tr-TR" sz="1100" b="1" dirty="0">
                        <a:solidFill>
                          <a:schemeClr val="accent1">
                            <a:lumMod val="75000"/>
                          </a:schemeClr>
                        </a:solidFill>
                        <a:latin typeface="Times New Roman" panose="02020603050405020304" pitchFamily="18" charset="0"/>
                        <a:cs typeface="Times New Roman" panose="02020603050405020304" pitchFamily="18" charset="0"/>
                      </a:endParaRPr>
                    </a:p>
                  </a:txBody>
                  <a:tcPr/>
                </a:tc>
                <a:tc>
                  <a:txBody>
                    <a:bodyPr/>
                    <a:lstStyle/>
                    <a:p>
                      <a:pPr algn="ctr"/>
                      <a:r>
                        <a:rPr lang="tr-TR" sz="1200" dirty="0"/>
                        <a:t>-</a:t>
                      </a:r>
                      <a:endParaRPr lang="tr-TR" sz="1200" dirty="0">
                        <a:solidFill>
                          <a:schemeClr val="tx2">
                            <a:lumMod val="75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290245">
                <a:tc>
                  <a:txBody>
                    <a:bodyPr/>
                    <a:lstStyle/>
                    <a:p>
                      <a:r>
                        <a:rPr lang="tr-TR" sz="1100" dirty="0"/>
                        <a:t>Makale</a:t>
                      </a:r>
                      <a:endParaRPr lang="tr-TR" sz="1100" b="1" dirty="0">
                        <a:solidFill>
                          <a:schemeClr val="accent1">
                            <a:lumMod val="75000"/>
                          </a:schemeClr>
                        </a:solidFill>
                        <a:latin typeface="Times New Roman" panose="02020603050405020304" pitchFamily="18" charset="0"/>
                        <a:cs typeface="Times New Roman" panose="02020603050405020304" pitchFamily="18" charset="0"/>
                      </a:endParaRPr>
                    </a:p>
                  </a:txBody>
                  <a:tcPr/>
                </a:tc>
                <a:tc>
                  <a:txBody>
                    <a:bodyPr/>
                    <a:lstStyle/>
                    <a:p>
                      <a:pPr algn="ctr"/>
                      <a:r>
                        <a:rPr lang="tr-TR" sz="1200" dirty="0" smtClean="0"/>
                        <a:t>310</a:t>
                      </a:r>
                      <a:endParaRPr lang="tr-TR" sz="1200" dirty="0">
                        <a:solidFill>
                          <a:schemeClr val="tx2">
                            <a:lumMod val="75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290245">
                <a:tc>
                  <a:txBody>
                    <a:bodyPr/>
                    <a:lstStyle/>
                    <a:p>
                      <a:r>
                        <a:rPr lang="tr-TR" sz="1100" dirty="0"/>
                        <a:t>TOPLAM</a:t>
                      </a:r>
                      <a:endParaRPr lang="tr-TR" sz="1100" b="1" dirty="0">
                        <a:solidFill>
                          <a:schemeClr val="accent1">
                            <a:lumMod val="75000"/>
                          </a:schemeClr>
                        </a:solidFill>
                        <a:latin typeface="Times New Roman" panose="02020603050405020304" pitchFamily="18" charset="0"/>
                        <a:cs typeface="Times New Roman" panose="02020603050405020304" pitchFamily="18" charset="0"/>
                      </a:endParaRPr>
                    </a:p>
                  </a:txBody>
                  <a:tcPr/>
                </a:tc>
                <a:tc>
                  <a:txBody>
                    <a:bodyPr/>
                    <a:lstStyle/>
                    <a:p>
                      <a:pPr algn="ctr"/>
                      <a:r>
                        <a:rPr lang="tr-TR" sz="1200" dirty="0" smtClean="0"/>
                        <a:t>745</a:t>
                      </a:r>
                      <a:endParaRPr lang="tr-TR" sz="1200" dirty="0">
                        <a:solidFill>
                          <a:schemeClr val="tx2">
                            <a:lumMod val="75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42662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dirty="0">
                <a:effectLst>
                  <a:outerShdw blurRad="38100" dist="38100" dir="2700000" algn="tl">
                    <a:srgbClr val="000000">
                      <a:alpha val="43137"/>
                    </a:srgbClr>
                  </a:outerShdw>
                </a:effectLst>
              </a:rPr>
              <a:t>KÜTÜPHANELERARASI İŞBİRLİĞİ </a:t>
            </a:r>
            <a:endParaRPr lang="tr-TR" sz="2800" dirty="0"/>
          </a:p>
        </p:txBody>
      </p:sp>
      <p:sp>
        <p:nvSpPr>
          <p:cNvPr id="4" name="İçerik Yer Tutucusu 3"/>
          <p:cNvSpPr>
            <a:spLocks noGrp="1"/>
          </p:cNvSpPr>
          <p:nvPr>
            <p:ph idx="1"/>
          </p:nvPr>
        </p:nvSpPr>
        <p:spPr>
          <a:xfrm>
            <a:off x="2627784" y="1692323"/>
            <a:ext cx="6408712" cy="460648"/>
          </a:xfrm>
        </p:spPr>
        <p:txBody>
          <a:bodyPr/>
          <a:lstStyle/>
          <a:p>
            <a:r>
              <a:rPr lang="tr-TR" sz="1400" b="1" dirty="0">
                <a:latin typeface="Times New Roman" panose="02020603050405020304" pitchFamily="18" charset="0"/>
                <a:cs typeface="Times New Roman" panose="02020603050405020304" pitchFamily="18" charset="0"/>
              </a:rPr>
              <a:t>TÜBESS (Türkiye Belge Sağlama ve Ödünç Verme Sistemi)</a:t>
            </a:r>
          </a:p>
          <a:p>
            <a:endParaRPr lang="tr-TR" sz="1400" dirty="0">
              <a:latin typeface="Times New Roman" panose="02020603050405020304" pitchFamily="18" charset="0"/>
              <a:cs typeface="Times New Roman" panose="02020603050405020304" pitchFamily="18" charset="0"/>
            </a:endParaRPr>
          </a:p>
          <a:p>
            <a:r>
              <a:rPr lang="tr-TR" sz="1400" dirty="0">
                <a:latin typeface="Times New Roman" panose="02020603050405020304" pitchFamily="18" charset="0"/>
                <a:cs typeface="Times New Roman" panose="02020603050405020304" pitchFamily="18" charset="0"/>
              </a:rPr>
              <a:t>TÜBESS sistemi ile istekte bulunulan tezleri YÖK aracılığıyla isteyip kullanıcımıza    ulaştırıyoruz. </a:t>
            </a:r>
            <a:r>
              <a:rPr lang="tr-TR" sz="1400" dirty="0" smtClean="0">
                <a:solidFill>
                  <a:schemeClr val="accent1">
                    <a:lumMod val="50000"/>
                  </a:schemeClr>
                </a:solidFill>
                <a:latin typeface="Times New Roman" panose="02020603050405020304" pitchFamily="18" charset="0"/>
                <a:cs typeface="Times New Roman" panose="02020603050405020304" pitchFamily="18" charset="0"/>
              </a:rPr>
              <a:t>11 </a:t>
            </a:r>
            <a:r>
              <a:rPr lang="tr-TR" sz="1400" dirty="0">
                <a:latin typeface="Times New Roman" panose="02020603050405020304" pitchFamily="18" charset="0"/>
                <a:cs typeface="Times New Roman" panose="02020603050405020304" pitchFamily="18" charset="0"/>
              </a:rPr>
              <a:t>adet tez Üniversitemiz okuyucuları tarafından istenmiş ve</a:t>
            </a:r>
          </a:p>
          <a:p>
            <a:r>
              <a:rPr lang="tr-TR" sz="1400" dirty="0">
                <a:latin typeface="Times New Roman" panose="02020603050405020304" pitchFamily="18" charset="0"/>
                <a:cs typeface="Times New Roman" panose="02020603050405020304" pitchFamily="18" charset="0"/>
              </a:rPr>
              <a:t>kullanıcımıza ulaştırılmıştır</a:t>
            </a:r>
            <a:endParaRPr lang="tr-TR" sz="1400" dirty="0"/>
          </a:p>
        </p:txBody>
      </p:sp>
      <p:sp>
        <p:nvSpPr>
          <p:cNvPr id="5" name="İçerik Yer Tutucusu 4"/>
          <p:cNvSpPr>
            <a:spLocks noGrp="1"/>
          </p:cNvSpPr>
          <p:nvPr>
            <p:ph idx="10"/>
          </p:nvPr>
        </p:nvSpPr>
        <p:spPr>
          <a:xfrm>
            <a:off x="137220" y="3070279"/>
            <a:ext cx="5874940" cy="864096"/>
          </a:xfrm>
        </p:spPr>
        <p:txBody>
          <a:bodyPr/>
          <a:lstStyle/>
          <a:p>
            <a:r>
              <a:rPr lang="tr-TR" b="1" dirty="0">
                <a:latin typeface="Times New Roman" panose="02020603050405020304" pitchFamily="18" charset="0"/>
                <a:cs typeface="Times New Roman" panose="02020603050405020304" pitchFamily="18" charset="0"/>
              </a:rPr>
              <a:t>KİTS (Kütüphaneler Arası İşbirliği Takip Sistemi)</a:t>
            </a:r>
          </a:p>
          <a:p>
            <a:endParaRPr lang="tr-TR" b="1"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Bu sistem sayesinde Üniversitemiz okuyucularına toplam </a:t>
            </a:r>
            <a:r>
              <a:rPr lang="tr-TR" dirty="0" smtClean="0">
                <a:solidFill>
                  <a:schemeClr val="tx2">
                    <a:lumMod val="75000"/>
                  </a:schemeClr>
                </a:solidFill>
                <a:latin typeface="Times New Roman" panose="02020603050405020304" pitchFamily="18" charset="0"/>
                <a:cs typeface="Times New Roman" panose="02020603050405020304" pitchFamily="18" charset="0"/>
              </a:rPr>
              <a:t>51</a:t>
            </a:r>
            <a:r>
              <a:rPr lang="tr-TR"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kitap  ödünç sağlanmış olup diğer üniversiteler toplam </a:t>
            </a:r>
            <a:r>
              <a:rPr lang="tr-TR" dirty="0">
                <a:solidFill>
                  <a:schemeClr val="tx2">
                    <a:lumMod val="75000"/>
                  </a:schemeClr>
                </a:solidFill>
                <a:latin typeface="Times New Roman" panose="02020603050405020304" pitchFamily="18" charset="0"/>
                <a:cs typeface="Times New Roman" panose="02020603050405020304" pitchFamily="18" charset="0"/>
              </a:rPr>
              <a:t>6</a:t>
            </a:r>
            <a:r>
              <a:rPr lang="tr-TR" dirty="0">
                <a:latin typeface="Times New Roman" panose="02020603050405020304" pitchFamily="18" charset="0"/>
                <a:cs typeface="Times New Roman" panose="02020603050405020304" pitchFamily="18" charset="0"/>
              </a:rPr>
              <a:t> kitap ödünç gönderilmiştir.</a:t>
            </a:r>
          </a:p>
          <a:p>
            <a:endParaRPr lang="tr-TR"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347614"/>
            <a:ext cx="2232248" cy="1168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3003798"/>
            <a:ext cx="2330819" cy="997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120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dirty="0" smtClean="0">
                <a:latin typeface="Times New Roman" panose="02020603050405020304" pitchFamily="18" charset="0"/>
                <a:cs typeface="Times New Roman" panose="02020603050405020304" pitchFamily="18" charset="0"/>
              </a:rPr>
              <a:t>SAYIM</a:t>
            </a:r>
            <a:endParaRPr lang="tr-TR" sz="2400" dirty="0"/>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89324" y="1528417"/>
            <a:ext cx="3910599" cy="2972929"/>
          </a:xfrm>
          <a:prstGeom prst="rect">
            <a:avLst/>
          </a:prstGeom>
        </p:spPr>
      </p:pic>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930384" y="1543768"/>
            <a:ext cx="3915900" cy="2936925"/>
          </a:xfrm>
          <a:prstGeom prst="rect">
            <a:avLst/>
          </a:prstGeom>
        </p:spPr>
      </p:pic>
      <p:sp>
        <p:nvSpPr>
          <p:cNvPr id="16" name="İçerik Yer Tutucusu 3"/>
          <p:cNvSpPr>
            <a:spLocks noGrp="1"/>
          </p:cNvSpPr>
          <p:nvPr>
            <p:ph idx="10"/>
          </p:nvPr>
        </p:nvSpPr>
        <p:spPr>
          <a:xfrm>
            <a:off x="6360592" y="1779662"/>
            <a:ext cx="2675903" cy="2995737"/>
          </a:xfrm>
        </p:spPr>
        <p:txBody>
          <a:bodyPr/>
          <a:lstStyle/>
          <a:p>
            <a:r>
              <a:rPr lang="tr-TR" dirty="0" smtClean="0"/>
              <a:t>Kütüphanedeki kitapların </a:t>
            </a:r>
          </a:p>
          <a:p>
            <a:r>
              <a:rPr lang="tr-TR" dirty="0" smtClean="0"/>
              <a:t>sistem üzerinden sayımları yapılmış olup çalınmış, </a:t>
            </a:r>
          </a:p>
          <a:p>
            <a:r>
              <a:rPr lang="tr-TR" dirty="0" smtClean="0"/>
              <a:t>eksik ve yırtık kitaplar </a:t>
            </a:r>
          </a:p>
          <a:p>
            <a:r>
              <a:rPr lang="tr-TR" dirty="0" smtClean="0"/>
              <a:t>tespit edilmiş düşümleri </a:t>
            </a:r>
          </a:p>
          <a:p>
            <a:r>
              <a:rPr lang="tr-TR" dirty="0" smtClean="0"/>
              <a:t>yapılmıştı.</a:t>
            </a:r>
            <a:endParaRPr lang="tr-TR" dirty="0"/>
          </a:p>
        </p:txBody>
      </p:sp>
    </p:spTree>
    <p:extLst>
      <p:ext uri="{BB962C8B-B14F-4D97-AF65-F5344CB8AC3E}">
        <p14:creationId xmlns:p14="http://schemas.microsoft.com/office/powerpoint/2010/main" val="3485422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COVİD-19 </a:t>
            </a:r>
            <a:r>
              <a:rPr lang="tr-TR" dirty="0" smtClean="0"/>
              <a:t>TEDBİRLERİ</a:t>
            </a:r>
            <a:endParaRPr lang="tr-TR" dirty="0"/>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090625" y="1277318"/>
            <a:ext cx="3987907" cy="3152949"/>
          </a:xfrm>
          <a:prstGeom prst="rect">
            <a:avLst/>
          </a:prstGeom>
        </p:spPr>
      </p:pic>
      <p:sp>
        <p:nvSpPr>
          <p:cNvPr id="8" name="3 İçerik Yer Tutucusu"/>
          <p:cNvSpPr>
            <a:spLocks noGrp="1"/>
          </p:cNvSpPr>
          <p:nvPr>
            <p:ph idx="10"/>
          </p:nvPr>
        </p:nvSpPr>
        <p:spPr>
          <a:xfrm>
            <a:off x="1835696" y="1923678"/>
            <a:ext cx="2808312" cy="1431851"/>
          </a:xfrm>
        </p:spPr>
        <p:txBody>
          <a:bodyPr/>
          <a:lstStyle/>
          <a:p>
            <a:r>
              <a:rPr lang="tr-TR" dirty="0" smtClean="0"/>
              <a:t>Yüz yüze eğitime geçilmesi</a:t>
            </a:r>
          </a:p>
          <a:p>
            <a:r>
              <a:rPr lang="tr-TR" dirty="0" smtClean="0"/>
              <a:t>sebebiyle kitaplar, raflar      temizlenip düzenli aralıklarla dezenfekte işlemi yapılmıştır.</a:t>
            </a: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COVİD-19 </a:t>
            </a:r>
            <a:r>
              <a:rPr lang="tr-TR" dirty="0" smtClean="0"/>
              <a:t>TEDBİRLERİ</a:t>
            </a: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52356" y="1201030"/>
            <a:ext cx="4155924" cy="3296964"/>
          </a:xfrm>
          <a:prstGeom prst="rect">
            <a:avLst/>
          </a:prstGeom>
        </p:spPr>
      </p:pic>
      <p:sp>
        <p:nvSpPr>
          <p:cNvPr id="6" name="3 İçerik Yer Tutucusu"/>
          <p:cNvSpPr>
            <a:spLocks noGrp="1"/>
          </p:cNvSpPr>
          <p:nvPr>
            <p:ph idx="10"/>
          </p:nvPr>
        </p:nvSpPr>
        <p:spPr>
          <a:xfrm>
            <a:off x="1835696" y="2067694"/>
            <a:ext cx="2674640" cy="1143819"/>
          </a:xfrm>
        </p:spPr>
        <p:txBody>
          <a:bodyPr/>
          <a:lstStyle/>
          <a:p>
            <a:r>
              <a:rPr lang="tr-TR" dirty="0" smtClean="0"/>
              <a:t>Okuma salonları mesafe   ve temizlik kurallarına      uygun olacak şekilde       düzenlenmiştir.</a:t>
            </a:r>
            <a:endParaRPr lang="tr-TR" dirty="0"/>
          </a:p>
        </p:txBody>
      </p:sp>
    </p:spTree>
    <p:extLst>
      <p:ext uri="{BB962C8B-B14F-4D97-AF65-F5344CB8AC3E}">
        <p14:creationId xmlns:p14="http://schemas.microsoft.com/office/powerpoint/2010/main" val="638500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Nesne 6">
            <a:hlinkClick r:id="" action="ppaction://ole?verb=0"/>
          </p:cNvPr>
          <p:cNvGraphicFramePr>
            <a:graphicFrameLocks noChangeAspect="1"/>
          </p:cNvGraphicFramePr>
          <p:nvPr>
            <p:extLst>
              <p:ext uri="{D42A27DB-BD31-4B8C-83A1-F6EECF244321}">
                <p14:modId xmlns:p14="http://schemas.microsoft.com/office/powerpoint/2010/main" val="2070397858"/>
              </p:ext>
            </p:extLst>
          </p:nvPr>
        </p:nvGraphicFramePr>
        <p:xfrm>
          <a:off x="0" y="1275606"/>
          <a:ext cx="4746481" cy="3024336"/>
        </p:xfrm>
        <a:graphic>
          <a:graphicData uri="http://schemas.openxmlformats.org/presentationml/2006/ole">
            <mc:AlternateContent xmlns:mc="http://schemas.openxmlformats.org/markup-compatibility/2006">
              <mc:Choice xmlns:v="urn:schemas-microsoft-com:vml" Requires="v">
                <p:oleObj spid="_x0000_s1039" name="Sunu" r:id="rId3" imgW="6350040" imgH="3571920" progId="PowerPoint.Show.12">
                  <p:embed/>
                </p:oleObj>
              </mc:Choice>
              <mc:Fallback>
                <p:oleObj name="Sunu" r:id="rId3" imgW="6350040" imgH="3571920" progId="PowerPoint.Show.12">
                  <p:embed/>
                  <p:pic>
                    <p:nvPicPr>
                      <p:cNvPr id="5" name="Nesne 4">
                        <a:hlinkClick r:id="" action="ppaction://ole?verb=0"/>
                      </p:cNvPr>
                      <p:cNvPicPr/>
                      <p:nvPr/>
                    </p:nvPicPr>
                    <p:blipFill>
                      <a:blip r:embed="rId4"/>
                      <a:stretch>
                        <a:fillRect/>
                      </a:stretch>
                    </p:blipFill>
                    <p:spPr>
                      <a:xfrm>
                        <a:off x="0" y="1275606"/>
                        <a:ext cx="4746481" cy="3024336"/>
                      </a:xfrm>
                      <a:prstGeom prst="rect">
                        <a:avLst/>
                      </a:prstGeom>
                    </p:spPr>
                  </p:pic>
                </p:oleObj>
              </mc:Fallback>
            </mc:AlternateContent>
          </a:graphicData>
        </a:graphic>
      </p:graphicFrame>
      <p:sp>
        <p:nvSpPr>
          <p:cNvPr id="2" name="Başlık 1"/>
          <p:cNvSpPr>
            <a:spLocks noGrp="1"/>
          </p:cNvSpPr>
          <p:nvPr>
            <p:ph type="title"/>
          </p:nvPr>
        </p:nvSpPr>
        <p:spPr/>
        <p:txBody>
          <a:bodyPr/>
          <a:lstStyle/>
          <a:p>
            <a:r>
              <a:rPr lang="tr-TR" dirty="0"/>
              <a:t>VERİTABANI EĞİTİM TOPLANTISI</a:t>
            </a:r>
          </a:p>
        </p:txBody>
      </p:sp>
      <p:sp>
        <p:nvSpPr>
          <p:cNvPr id="4" name="İçerik Yer Tutucusu 3"/>
          <p:cNvSpPr>
            <a:spLocks noGrp="1"/>
          </p:cNvSpPr>
          <p:nvPr>
            <p:ph idx="1"/>
          </p:nvPr>
        </p:nvSpPr>
        <p:spPr>
          <a:xfrm>
            <a:off x="4139952" y="1419622"/>
            <a:ext cx="4896544" cy="2520280"/>
          </a:xfrm>
        </p:spPr>
        <p:txBody>
          <a:bodyPr/>
          <a:lstStyle/>
          <a:p>
            <a:pPr algn="ctr"/>
            <a:r>
              <a:rPr lang="tr-TR" sz="1800" dirty="0" smtClean="0">
                <a:latin typeface="Times New Roman" panose="02020603050405020304" pitchFamily="18" charset="0"/>
                <a:cs typeface="Times New Roman" panose="02020603050405020304" pitchFamily="18" charset="0"/>
              </a:rPr>
              <a:t>2021 </a:t>
            </a:r>
            <a:r>
              <a:rPr lang="tr-TR" sz="1800" dirty="0">
                <a:latin typeface="Times New Roman" panose="02020603050405020304" pitchFamily="18" charset="0"/>
                <a:cs typeface="Times New Roman" panose="02020603050405020304" pitchFamily="18" charset="0"/>
              </a:rPr>
              <a:t>yılında kullanıcılarımız için </a:t>
            </a:r>
            <a:r>
              <a:rPr lang="tr-TR" sz="1800" dirty="0" err="1">
                <a:latin typeface="Times New Roman" panose="02020603050405020304" pitchFamily="18" charset="0"/>
                <a:cs typeface="Times New Roman" panose="02020603050405020304" pitchFamily="18" charset="0"/>
              </a:rPr>
              <a:t>ClinicalKey</a:t>
            </a:r>
            <a:r>
              <a:rPr lang="tr-TR" sz="1800" dirty="0">
                <a:latin typeface="Times New Roman" panose="02020603050405020304" pitchFamily="18" charset="0"/>
                <a:cs typeface="Times New Roman" panose="02020603050405020304" pitchFamily="18" charset="0"/>
              </a:rPr>
              <a:t>, </a:t>
            </a:r>
            <a:r>
              <a:rPr lang="tr-TR" sz="1800" dirty="0" smtClean="0">
                <a:latin typeface="Times New Roman" panose="02020603050405020304" pitchFamily="18" charset="0"/>
                <a:cs typeface="Times New Roman" panose="02020603050405020304" pitchFamily="18" charset="0"/>
              </a:rPr>
              <a:t>    Web </a:t>
            </a:r>
            <a:r>
              <a:rPr lang="tr-TR" sz="1800" dirty="0">
                <a:latin typeface="Times New Roman" panose="02020603050405020304" pitchFamily="18" charset="0"/>
                <a:cs typeface="Times New Roman" panose="02020603050405020304" pitchFamily="18" charset="0"/>
              </a:rPr>
              <a:t>Of </a:t>
            </a:r>
            <a:r>
              <a:rPr lang="tr-TR" sz="1800" dirty="0" err="1" smtClean="0">
                <a:latin typeface="Times New Roman" panose="02020603050405020304" pitchFamily="18" charset="0"/>
                <a:cs typeface="Times New Roman" panose="02020603050405020304" pitchFamily="18" charset="0"/>
              </a:rPr>
              <a:t>Science</a:t>
            </a:r>
            <a:r>
              <a:rPr lang="tr-TR" sz="1800" dirty="0" smtClean="0">
                <a:latin typeface="Times New Roman" panose="02020603050405020304" pitchFamily="18" charset="0"/>
                <a:cs typeface="Times New Roman" panose="02020603050405020304" pitchFamily="18" charset="0"/>
              </a:rPr>
              <a:t>, Complete </a:t>
            </a:r>
            <a:r>
              <a:rPr lang="tr-TR" sz="1800" dirty="0" err="1" smtClean="0">
                <a:latin typeface="Times New Roman" panose="02020603050405020304" pitchFamily="18" charset="0"/>
                <a:cs typeface="Times New Roman" panose="02020603050405020304" pitchFamily="18" charset="0"/>
              </a:rPr>
              <a:t>anatomy</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Informascop</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Turcademy</a:t>
            </a:r>
            <a:r>
              <a:rPr lang="tr-TR" sz="1800" dirty="0" smtClean="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ve </a:t>
            </a:r>
            <a:r>
              <a:rPr lang="tr-TR" sz="1800" dirty="0" err="1">
                <a:latin typeface="Times New Roman" panose="02020603050405020304" pitchFamily="18" charset="0"/>
                <a:cs typeface="Times New Roman" panose="02020603050405020304" pitchFamily="18" charset="0"/>
              </a:rPr>
              <a:t>Proquest</a:t>
            </a:r>
            <a:r>
              <a:rPr lang="tr-TR" sz="1800" dirty="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veritabanlarının</a:t>
            </a:r>
            <a:r>
              <a:rPr lang="tr-TR" sz="1800" dirty="0" smtClean="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online </a:t>
            </a:r>
            <a:endParaRPr lang="tr-TR" sz="1800" dirty="0" smtClean="0">
              <a:latin typeface="Times New Roman" panose="02020603050405020304" pitchFamily="18" charset="0"/>
              <a:cs typeface="Times New Roman" panose="02020603050405020304" pitchFamily="18" charset="0"/>
            </a:endParaRPr>
          </a:p>
          <a:p>
            <a:pPr algn="ctr"/>
            <a:r>
              <a:rPr lang="tr-TR" sz="1800" dirty="0" smtClean="0">
                <a:latin typeface="Times New Roman" panose="02020603050405020304" pitchFamily="18" charset="0"/>
                <a:cs typeface="Times New Roman" panose="02020603050405020304" pitchFamily="18" charset="0"/>
              </a:rPr>
              <a:t>eğitimleri </a:t>
            </a:r>
            <a:r>
              <a:rPr lang="tr-TR" sz="1800" dirty="0">
                <a:latin typeface="Times New Roman" panose="02020603050405020304" pitchFamily="18" charset="0"/>
                <a:cs typeface="Times New Roman" panose="02020603050405020304" pitchFamily="18" charset="0"/>
              </a:rPr>
              <a:t>yapıldı</a:t>
            </a:r>
            <a:r>
              <a:rPr lang="tr-TR" sz="1800" dirty="0" smtClean="0">
                <a:latin typeface="Times New Roman" panose="02020603050405020304" pitchFamily="18" charset="0"/>
                <a:cs typeface="Times New Roman" panose="02020603050405020304" pitchFamily="18" charset="0"/>
              </a:rPr>
              <a:t>.</a:t>
            </a: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504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ÖĞRENCİ MEZUNİYETİ</a:t>
            </a:r>
            <a:endParaRPr lang="tr-TR" dirty="0"/>
          </a:p>
        </p:txBody>
      </p:sp>
      <p:sp>
        <p:nvSpPr>
          <p:cNvPr id="3" name="İçerik Yer Tutucusu 2"/>
          <p:cNvSpPr>
            <a:spLocks noGrp="1"/>
          </p:cNvSpPr>
          <p:nvPr>
            <p:ph idx="1"/>
          </p:nvPr>
        </p:nvSpPr>
        <p:spPr>
          <a:xfrm>
            <a:off x="1763688" y="2571750"/>
            <a:ext cx="3168352" cy="460648"/>
          </a:xfrm>
        </p:spPr>
        <p:txBody>
          <a:bodyPr/>
          <a:lstStyle/>
          <a:p>
            <a:pPr algn="ctr"/>
            <a:r>
              <a:rPr lang="tr-TR" dirty="0">
                <a:latin typeface="Times New Roman" panose="02020603050405020304" pitchFamily="18" charset="0"/>
                <a:cs typeface="Times New Roman" panose="02020603050405020304" pitchFamily="18" charset="0"/>
              </a:rPr>
              <a:t>Mezun olan </a:t>
            </a:r>
            <a:r>
              <a:rPr lang="tr-TR" dirty="0" smtClean="0">
                <a:solidFill>
                  <a:schemeClr val="accent1">
                    <a:lumMod val="75000"/>
                  </a:schemeClr>
                </a:solidFill>
                <a:latin typeface="Times New Roman" panose="02020603050405020304" pitchFamily="18" charset="0"/>
                <a:cs typeface="Times New Roman" panose="02020603050405020304" pitchFamily="18" charset="0"/>
              </a:rPr>
              <a:t>2572</a:t>
            </a:r>
            <a:r>
              <a:rPr lang="tr-TR" dirty="0" smtClean="0">
                <a:solidFill>
                  <a:srgbClr val="FF0000"/>
                </a:solidFill>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öğrencimizin mezuniyet çıkış belgeleri onaylanmıştır.</a:t>
            </a:r>
          </a:p>
          <a:p>
            <a:pPr algn="ctr"/>
            <a:r>
              <a:rPr lang="tr-TR" dirty="0">
                <a:latin typeface="Times New Roman" panose="02020603050405020304" pitchFamily="18" charset="0"/>
                <a:cs typeface="Times New Roman" panose="02020603050405020304" pitchFamily="18" charset="0"/>
              </a:rPr>
              <a:t>Ayrıca </a:t>
            </a:r>
            <a:r>
              <a:rPr lang="tr-TR" dirty="0">
                <a:solidFill>
                  <a:schemeClr val="tx2">
                    <a:lumMod val="75000"/>
                  </a:schemeClr>
                </a:solidFill>
                <a:latin typeface="Times New Roman" panose="02020603050405020304" pitchFamily="18" charset="0"/>
                <a:cs typeface="Times New Roman" panose="02020603050405020304" pitchFamily="18" charset="0"/>
              </a:rPr>
              <a:t>223</a:t>
            </a:r>
            <a:r>
              <a:rPr lang="tr-TR" dirty="0">
                <a:latin typeface="Times New Roman" panose="02020603050405020304" pitchFamily="18" charset="0"/>
                <a:cs typeface="Times New Roman" panose="02020603050405020304" pitchFamily="18" charset="0"/>
              </a:rPr>
              <a:t> kendi isteğiyle </a:t>
            </a:r>
          </a:p>
          <a:p>
            <a:pPr algn="ctr"/>
            <a:r>
              <a:rPr lang="tr-TR" dirty="0">
                <a:latin typeface="Times New Roman" panose="02020603050405020304" pitchFamily="18" charset="0"/>
                <a:cs typeface="Times New Roman" panose="02020603050405020304" pitchFamily="18" charset="0"/>
              </a:rPr>
              <a:t>ayrılan kişinin çıkış işlemi </a:t>
            </a:r>
          </a:p>
          <a:p>
            <a:pPr algn="ctr"/>
            <a:r>
              <a:rPr lang="tr-TR" dirty="0">
                <a:latin typeface="Times New Roman" panose="02020603050405020304" pitchFamily="18" charset="0"/>
                <a:cs typeface="Times New Roman" panose="02020603050405020304" pitchFamily="18" charset="0"/>
              </a:rPr>
              <a:t>yapılmıştır.</a:t>
            </a:r>
          </a:p>
          <a:p>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203598"/>
            <a:ext cx="3818681" cy="311034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489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rId2"/>
          </p:cNvPr>
          <p:cNvSpPr txBox="1"/>
          <p:nvPr/>
        </p:nvSpPr>
        <p:spPr>
          <a:xfrm>
            <a:off x="0" y="4844068"/>
            <a:ext cx="9144000" cy="215444"/>
          </a:xfrm>
          <a:prstGeom prst="rect">
            <a:avLst/>
          </a:prstGeom>
          <a:noFill/>
        </p:spPr>
        <p:txBody>
          <a:bodyPr wrap="square" rtlCol="0">
            <a:spAutoFit/>
          </a:bodyPr>
          <a:lstStyle/>
          <a:p>
            <a:pPr algn="ctr"/>
            <a:r>
              <a:rPr lang="en-US" altLang="ko-KR" sz="800" dirty="0">
                <a:solidFill>
                  <a:schemeClr val="accent6">
                    <a:lumMod val="50000"/>
                  </a:schemeClr>
                </a:solidFill>
                <a:latin typeface="Arial" pitchFamily="34" charset="0"/>
                <a:cs typeface="Arial" pitchFamily="34" charset="0"/>
              </a:rPr>
              <a:t>ALLPPT.com _ Free PowerPoint Templates, Diagrams and Charts</a:t>
            </a:r>
            <a:endParaRPr lang="ko-KR" altLang="en-US" sz="800" dirty="0">
              <a:solidFill>
                <a:schemeClr val="accent6">
                  <a:lumMod val="50000"/>
                </a:schemeClr>
              </a:solidFill>
              <a:latin typeface="Arial" pitchFamily="34" charset="0"/>
              <a:cs typeface="Arial" pitchFamily="34" charset="0"/>
            </a:endParaRPr>
          </a:p>
        </p:txBody>
      </p:sp>
      <p:sp>
        <p:nvSpPr>
          <p:cNvPr id="8" name="Round Same Side Corner Rectangle 7"/>
          <p:cNvSpPr/>
          <p:nvPr/>
        </p:nvSpPr>
        <p:spPr>
          <a:xfrm>
            <a:off x="3059832" y="339502"/>
            <a:ext cx="5973588" cy="987579"/>
          </a:xfrm>
          <a:prstGeom prst="round2SameRect">
            <a:avLst>
              <a:gd name="adj1" fmla="val 50000"/>
              <a:gd name="adj2" fmla="val 50000"/>
            </a:avLst>
          </a:prstGeom>
          <a:solidFill>
            <a:schemeClr val="accent6">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ko-KR" sz="3200" b="1" dirty="0"/>
              <a:t>YILLARA GÖRE KÜTÜPHANEMİZ</a:t>
            </a:r>
            <a:endParaRPr lang="ko-KR" altLang="en-US" sz="3200" b="1" dirty="0"/>
          </a:p>
        </p:txBody>
      </p:sp>
    </p:spTree>
    <p:extLst>
      <p:ext uri="{BB962C8B-B14F-4D97-AF65-F5344CB8AC3E}">
        <p14:creationId xmlns:p14="http://schemas.microsoft.com/office/powerpoint/2010/main" val="3022317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KÜTÜPHANE BÜTÇESİ (TL)</a:t>
            </a:r>
            <a:endParaRPr lang="en-US" dirty="0"/>
          </a:p>
        </p:txBody>
      </p:sp>
      <p:graphicFrame>
        <p:nvGraphicFramePr>
          <p:cNvPr id="4" name="2 Grafik"/>
          <p:cNvGraphicFramePr/>
          <p:nvPr/>
        </p:nvGraphicFramePr>
        <p:xfrm>
          <a:off x="323528" y="1200150"/>
          <a:ext cx="8215635" cy="30997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1738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3688" y="555526"/>
            <a:ext cx="7524328" cy="884466"/>
          </a:xfrm>
        </p:spPr>
        <p:txBody>
          <a:bodyPr/>
          <a:lstStyle/>
          <a:p>
            <a:r>
              <a:rPr lang="tr-TR" dirty="0">
                <a:effectLst>
                  <a:outerShdw blurRad="38100" dist="38100" dir="2700000" algn="tl">
                    <a:srgbClr val="000000">
                      <a:alpha val="43137"/>
                    </a:srgbClr>
                  </a:outerShdw>
                </a:effectLst>
              </a:rPr>
              <a:t>VİZYONUMUZ</a:t>
            </a:r>
            <a:endParaRPr lang="ko-KR" altLang="en-US" dirty="0"/>
          </a:p>
        </p:txBody>
      </p:sp>
      <p:sp>
        <p:nvSpPr>
          <p:cNvPr id="5" name="Content Placeholder 4"/>
          <p:cNvSpPr>
            <a:spLocks noGrp="1"/>
          </p:cNvSpPr>
          <p:nvPr>
            <p:ph idx="10"/>
          </p:nvPr>
        </p:nvSpPr>
        <p:spPr>
          <a:xfrm>
            <a:off x="1691680" y="1851670"/>
            <a:ext cx="6264696" cy="2304256"/>
          </a:xfrm>
        </p:spPr>
        <p:txBody>
          <a:bodyPr/>
          <a:lstStyle/>
          <a:p>
            <a:pPr algn="just"/>
            <a:r>
              <a:rPr lang="tr-TR" altLang="ko-KR" sz="1600" dirty="0">
                <a:latin typeface="Arial" pitchFamily="34" charset="0"/>
                <a:cs typeface="Arial" pitchFamily="34" charset="0"/>
              </a:rPr>
              <a:t>Üniversitemizi uluslararası düzeyde tanınmış üniversiteler içinde görebilmek için kütüphanemizi çağa uygun bir bilgi merkezi yapmaktır.</a:t>
            </a:r>
          </a:p>
          <a:p>
            <a:endParaRPr lang="ko-KR" altLang="en-US" dirty="0">
              <a:latin typeface="Arial" pitchFamily="34" charset="0"/>
              <a:cs typeface="Arial" pitchFamily="34" charset="0"/>
            </a:endParaRPr>
          </a:p>
        </p:txBody>
      </p:sp>
      <p:pic>
        <p:nvPicPr>
          <p:cNvPr id="4098" name="Picture 2" descr="C:\Users\Ender\Desktop\vizy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3291830"/>
            <a:ext cx="3695700" cy="1238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42662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a:t>
            </a:r>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BASILI KAYNAK SAYISI</a:t>
            </a:r>
            <a:endParaRPr lang="en-US" dirty="0"/>
          </a:p>
        </p:txBody>
      </p:sp>
      <p:graphicFrame>
        <p:nvGraphicFramePr>
          <p:cNvPr id="5" name="1 Grafik"/>
          <p:cNvGraphicFramePr/>
          <p:nvPr/>
        </p:nvGraphicFramePr>
        <p:xfrm>
          <a:off x="179512" y="1059582"/>
          <a:ext cx="8748464" cy="32474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1738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ELEKTRONİK KAYNAKLAR</a:t>
            </a:r>
            <a:endParaRPr lang="tr-TR" dirty="0"/>
          </a:p>
        </p:txBody>
      </p:sp>
      <p:graphicFrame>
        <p:nvGraphicFramePr>
          <p:cNvPr id="5" name="2 Grafik"/>
          <p:cNvGraphicFramePr/>
          <p:nvPr/>
        </p:nvGraphicFramePr>
        <p:xfrm>
          <a:off x="395536" y="1131590"/>
          <a:ext cx="8064896" cy="3057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6364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PERSONEL SAYISI</a:t>
            </a:r>
            <a:endParaRPr lang="tr-TR" dirty="0"/>
          </a:p>
        </p:txBody>
      </p:sp>
      <p:graphicFrame>
        <p:nvGraphicFramePr>
          <p:cNvPr id="5" name="3 Grafik"/>
          <p:cNvGraphicFramePr/>
          <p:nvPr/>
        </p:nvGraphicFramePr>
        <p:xfrm>
          <a:off x="323528" y="1200150"/>
          <a:ext cx="8424936" cy="30277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1732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KÜTÜPHANE OKUYUCUSU SAYISI</a:t>
            </a:r>
            <a:endParaRPr lang="tr-TR" dirty="0"/>
          </a:p>
        </p:txBody>
      </p:sp>
      <p:graphicFrame>
        <p:nvGraphicFramePr>
          <p:cNvPr id="4" name="4 Grafik"/>
          <p:cNvGraphicFramePr/>
          <p:nvPr/>
        </p:nvGraphicFramePr>
        <p:xfrm>
          <a:off x="251520" y="1009650"/>
          <a:ext cx="8568952" cy="3124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241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ÖDÜNÇ SAYISI</a:t>
            </a:r>
            <a:endParaRPr lang="tr-TR" dirty="0"/>
          </a:p>
        </p:txBody>
      </p:sp>
      <p:sp>
        <p:nvSpPr>
          <p:cNvPr id="4" name="3 Dikdörtgen"/>
          <p:cNvSpPr/>
          <p:nvPr/>
        </p:nvSpPr>
        <p:spPr>
          <a:xfrm>
            <a:off x="251520" y="4515966"/>
            <a:ext cx="6840760" cy="307777"/>
          </a:xfrm>
          <a:prstGeom prst="rect">
            <a:avLst/>
          </a:prstGeom>
        </p:spPr>
        <p:txBody>
          <a:bodyPr wrap="square">
            <a:spAutoFit/>
          </a:bodyPr>
          <a:lstStyle/>
          <a:p>
            <a:r>
              <a:rPr lang="tr-TR" sz="1400" dirty="0" smtClean="0">
                <a:solidFill>
                  <a:schemeClr val="accent6">
                    <a:lumMod val="50000"/>
                  </a:schemeClr>
                </a:solidFill>
              </a:rPr>
              <a:t>*Uzaktan eğitim ve </a:t>
            </a:r>
            <a:r>
              <a:rPr lang="tr-TR" sz="1400" dirty="0" err="1" smtClean="0">
                <a:solidFill>
                  <a:schemeClr val="accent6">
                    <a:lumMod val="50000"/>
                  </a:schemeClr>
                </a:solidFill>
              </a:rPr>
              <a:t>pandemi</a:t>
            </a:r>
            <a:r>
              <a:rPr lang="tr-TR" sz="1400" dirty="0" smtClean="0">
                <a:solidFill>
                  <a:schemeClr val="accent6">
                    <a:lumMod val="50000"/>
                  </a:schemeClr>
                </a:solidFill>
              </a:rPr>
              <a:t> sebebiyle veriler </a:t>
            </a:r>
            <a:r>
              <a:rPr lang="tr-TR" sz="1400" dirty="0">
                <a:solidFill>
                  <a:schemeClr val="accent6">
                    <a:lumMod val="50000"/>
                  </a:schemeClr>
                </a:solidFill>
              </a:rPr>
              <a:t>düşmüştür.</a:t>
            </a:r>
          </a:p>
        </p:txBody>
      </p:sp>
      <p:graphicFrame>
        <p:nvGraphicFramePr>
          <p:cNvPr id="5" name="6 Grafik"/>
          <p:cNvGraphicFramePr>
            <a:graphicFrameLocks/>
          </p:cNvGraphicFramePr>
          <p:nvPr>
            <p:extLst>
              <p:ext uri="{D42A27DB-BD31-4B8C-83A1-F6EECF244321}">
                <p14:modId xmlns:p14="http://schemas.microsoft.com/office/powerpoint/2010/main" val="1169463523"/>
              </p:ext>
            </p:extLst>
          </p:nvPr>
        </p:nvGraphicFramePr>
        <p:xfrm>
          <a:off x="395537" y="1200150"/>
          <a:ext cx="8181726" cy="30997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5160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Ender\Desktop\SUNUM\yenilogo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772" y="163666"/>
            <a:ext cx="1195481" cy="11954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ound Same Side Corner Rectangle 7"/>
          <p:cNvSpPr/>
          <p:nvPr/>
        </p:nvSpPr>
        <p:spPr>
          <a:xfrm>
            <a:off x="4067944" y="555526"/>
            <a:ext cx="4941440" cy="987579"/>
          </a:xfrm>
          <a:prstGeom prst="round2SameRect">
            <a:avLst>
              <a:gd name="adj1" fmla="val 50000"/>
              <a:gd name="adj2" fmla="val 50000"/>
            </a:avLst>
          </a:prstGeom>
          <a:solidFill>
            <a:schemeClr val="accent6">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ko-KR" sz="3200" b="1" dirty="0"/>
              <a:t>ARZ EDERİM</a:t>
            </a:r>
            <a:endParaRPr lang="ko-KR" altLang="en-US" sz="3200" b="1" dirty="0"/>
          </a:p>
        </p:txBody>
      </p:sp>
    </p:spTree>
    <p:extLst>
      <p:ext uri="{BB962C8B-B14F-4D97-AF65-F5344CB8AC3E}">
        <p14:creationId xmlns:p14="http://schemas.microsoft.com/office/powerpoint/2010/main" val="2437663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35696" y="411510"/>
            <a:ext cx="7524328" cy="884466"/>
          </a:xfrm>
        </p:spPr>
        <p:txBody>
          <a:bodyPr/>
          <a:lstStyle/>
          <a:p>
            <a:r>
              <a:rPr lang="tr-TR" dirty="0">
                <a:effectLst>
                  <a:outerShdw blurRad="38100" dist="38100" dir="2700000" algn="tl">
                    <a:srgbClr val="000000">
                      <a:alpha val="43137"/>
                    </a:srgbClr>
                  </a:outerShdw>
                </a:effectLst>
              </a:rPr>
              <a:t>HEDEFLER</a:t>
            </a:r>
            <a:endParaRPr lang="ko-KR" altLang="en-US" dirty="0"/>
          </a:p>
        </p:txBody>
      </p:sp>
      <p:sp>
        <p:nvSpPr>
          <p:cNvPr id="5" name="Content Placeholder 4"/>
          <p:cNvSpPr>
            <a:spLocks noGrp="1"/>
          </p:cNvSpPr>
          <p:nvPr>
            <p:ph idx="10"/>
          </p:nvPr>
        </p:nvSpPr>
        <p:spPr>
          <a:xfrm>
            <a:off x="1763688" y="1347614"/>
            <a:ext cx="6912768" cy="2995737"/>
          </a:xfrm>
        </p:spPr>
        <p:txBody>
          <a:bodyPr/>
          <a:lstStyle/>
          <a:p>
            <a:endParaRPr lang="tr-TR" dirty="0"/>
          </a:p>
          <a:p>
            <a:endParaRPr lang="tr-TR" sz="1600" dirty="0">
              <a:latin typeface="Arial" pitchFamily="34" charset="0"/>
              <a:cs typeface="Arial" pitchFamily="34" charset="0"/>
            </a:endParaRPr>
          </a:p>
          <a:p>
            <a:pPr marL="285750" indent="-285750">
              <a:buFont typeface="Wingdings" pitchFamily="2" charset="2"/>
              <a:buChar char="ü"/>
            </a:pPr>
            <a:r>
              <a:rPr lang="tr-TR" sz="1600" dirty="0">
                <a:latin typeface="Arial" pitchFamily="34" charset="0"/>
                <a:cs typeface="Arial" pitchFamily="34" charset="0"/>
              </a:rPr>
              <a:t>Memnuniyet oranını artırmak. </a:t>
            </a:r>
          </a:p>
          <a:p>
            <a:pPr marL="285750" indent="-285750">
              <a:buFont typeface="Wingdings" pitchFamily="2" charset="2"/>
              <a:buChar char="ü"/>
            </a:pPr>
            <a:endParaRPr lang="tr-TR" sz="1600" dirty="0">
              <a:latin typeface="Arial" pitchFamily="34" charset="0"/>
              <a:cs typeface="Arial" pitchFamily="34" charset="0"/>
            </a:endParaRPr>
          </a:p>
          <a:p>
            <a:pPr marL="285750" indent="-285750">
              <a:buFont typeface="Wingdings" pitchFamily="2" charset="2"/>
              <a:buChar char="ü"/>
            </a:pPr>
            <a:r>
              <a:rPr lang="tr-TR" sz="1600" dirty="0">
                <a:latin typeface="Arial" pitchFamily="34" charset="0"/>
                <a:cs typeface="Arial" pitchFamily="34" charset="0"/>
              </a:rPr>
              <a:t>Elektronik ve basılı kaynak sayısını ihtiyaçlar doğrultusunda sürekli artışını sağlamak</a:t>
            </a:r>
          </a:p>
          <a:p>
            <a:pPr marL="285750" indent="-285750">
              <a:buFont typeface="Wingdings" pitchFamily="2" charset="2"/>
              <a:buChar char="ü"/>
            </a:pPr>
            <a:endParaRPr lang="tr-TR" altLang="ko-KR" sz="1600" dirty="0">
              <a:latin typeface="Arial" pitchFamily="34" charset="0"/>
              <a:cs typeface="Arial" pitchFamily="34" charset="0"/>
            </a:endParaRPr>
          </a:p>
          <a:p>
            <a:pPr marL="285750" indent="-285750">
              <a:buFont typeface="Wingdings" pitchFamily="2" charset="2"/>
              <a:buChar char="ü"/>
            </a:pPr>
            <a:r>
              <a:rPr lang="tr-TR" sz="1600" dirty="0">
                <a:latin typeface="Arial" pitchFamily="34" charset="0"/>
                <a:cs typeface="Arial" pitchFamily="34" charset="0"/>
              </a:rPr>
              <a:t>Okuyucu sayısını ve ödünç yayın sayısını artırmak.</a:t>
            </a:r>
          </a:p>
          <a:p>
            <a:pPr marL="285750" indent="-285750">
              <a:buFont typeface="Wingdings" pitchFamily="2" charset="2"/>
              <a:buChar char="ü"/>
            </a:pPr>
            <a:endParaRPr lang="ko-KR" altLang="en-US" dirty="0">
              <a:latin typeface="Arial" pitchFamily="34" charset="0"/>
              <a:cs typeface="Arial" pitchFamily="34" charset="0"/>
            </a:endParaRPr>
          </a:p>
        </p:txBody>
      </p:sp>
      <p:pic>
        <p:nvPicPr>
          <p:cNvPr id="5122" name="Picture 2" descr="C:\Users\Ender\Desktop\hede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339502"/>
            <a:ext cx="1575618" cy="1575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662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323528" y="1131590"/>
            <a:ext cx="8640960" cy="3312368"/>
          </a:xfrm>
        </p:spPr>
        <p:txBody>
          <a:bodyPr/>
          <a:lstStyle/>
          <a:p>
            <a:pPr marL="285750" indent="-285750" algn="just">
              <a:buFont typeface="Wingdings" pitchFamily="2" charset="2"/>
              <a:buChar char="Ø"/>
            </a:pPr>
            <a:r>
              <a:rPr lang="tr-TR" sz="1600" dirty="0">
                <a:latin typeface="Times New Roman" pitchFamily="18" charset="0"/>
                <a:cs typeface="Times New Roman" pitchFamily="18" charset="0"/>
              </a:rPr>
              <a:t>Kütüphaneler, Üniversitenin eğitim-öğretim ve araştırma çalışmalarına uygun ortam </a:t>
            </a:r>
          </a:p>
          <a:p>
            <a:pPr algn="just"/>
            <a:r>
              <a:rPr lang="tr-TR" sz="1600" dirty="0">
                <a:latin typeface="Times New Roman" pitchFamily="18" charset="0"/>
                <a:cs typeface="Times New Roman" pitchFamily="18" charset="0"/>
              </a:rPr>
              <a:t>hazırlamak amacıyla; her türlü bilimsel materyali düzene koyan ve sunan kurumlardır.</a:t>
            </a:r>
          </a:p>
          <a:p>
            <a:pPr algn="just"/>
            <a:endParaRPr lang="tr-TR" sz="1600" dirty="0">
              <a:latin typeface="Times New Roman" pitchFamily="18" charset="0"/>
              <a:cs typeface="Times New Roman" pitchFamily="18" charset="0"/>
            </a:endParaRPr>
          </a:p>
          <a:p>
            <a:pPr algn="just"/>
            <a:r>
              <a:rPr lang="tr-TR" sz="1600" dirty="0">
                <a:latin typeface="Times New Roman" pitchFamily="18" charset="0"/>
                <a:cs typeface="Times New Roman" pitchFamily="18" charset="0"/>
              </a:rPr>
              <a:t>     </a:t>
            </a:r>
            <a:r>
              <a:rPr lang="tr-TR" sz="1600" b="1" dirty="0">
                <a:latin typeface="Times New Roman" pitchFamily="18" charset="0"/>
                <a:cs typeface="Times New Roman" pitchFamily="18" charset="0"/>
              </a:rPr>
              <a:t>Üniversite kütüphanemiz bu amacı gerçekleştirmek üzere;</a:t>
            </a:r>
          </a:p>
          <a:p>
            <a:pPr algn="just"/>
            <a:endParaRPr lang="tr-TR" sz="1600" b="1" dirty="0">
              <a:latin typeface="Times New Roman" pitchFamily="18" charset="0"/>
              <a:cs typeface="Times New Roman" pitchFamily="18" charset="0"/>
            </a:endParaRPr>
          </a:p>
          <a:p>
            <a:pPr marL="285750" indent="-285750" algn="just">
              <a:buFont typeface="Wingdings" pitchFamily="2" charset="2"/>
              <a:buChar char="§"/>
            </a:pPr>
            <a:r>
              <a:rPr lang="tr-TR" sz="1600" dirty="0">
                <a:latin typeface="Times New Roman" pitchFamily="18" charset="0"/>
                <a:cs typeface="Times New Roman" pitchFamily="18" charset="0"/>
              </a:rPr>
              <a:t> Gereken her türlü bilgi ve belgeyi sağlar,</a:t>
            </a:r>
          </a:p>
          <a:p>
            <a:pPr marL="285750" indent="-285750" algn="just">
              <a:buFont typeface="Wingdings" pitchFamily="2" charset="2"/>
              <a:buChar char="§"/>
            </a:pPr>
            <a:r>
              <a:rPr lang="tr-TR" sz="1600" dirty="0">
                <a:latin typeface="Times New Roman" pitchFamily="18" charset="0"/>
                <a:cs typeface="Times New Roman" pitchFamily="18" charset="0"/>
              </a:rPr>
              <a:t> Sağlanan bilgi ve belgeleri bütün araştırmacıların, üniversite öğrencilerinin ve   çalışanlarının kullanımına sunulacak şekilde düzenler,</a:t>
            </a:r>
          </a:p>
          <a:p>
            <a:pPr marL="285750" indent="-285750" algn="just">
              <a:buFont typeface="Wingdings" pitchFamily="2" charset="2"/>
              <a:buChar char="§"/>
            </a:pPr>
            <a:r>
              <a:rPr lang="tr-TR" sz="1600" dirty="0">
                <a:latin typeface="Times New Roman" pitchFamily="18" charset="0"/>
                <a:cs typeface="Times New Roman" pitchFamily="18" charset="0"/>
              </a:rPr>
              <a:t> Mevcut bilgi kaynaklarından en iyi şekilde yararlanılmasını sağlar, kullanıcıya kurum içinde ve dışında hizmet verir,</a:t>
            </a:r>
          </a:p>
          <a:p>
            <a:pPr marL="285750" indent="-285750" algn="just">
              <a:buFont typeface="Wingdings" pitchFamily="2" charset="2"/>
              <a:buChar char="§"/>
            </a:pPr>
            <a:r>
              <a:rPr lang="tr-TR" sz="1600" dirty="0">
                <a:latin typeface="Times New Roman" pitchFamily="18" charset="0"/>
                <a:cs typeface="Times New Roman" pitchFamily="18" charset="0"/>
              </a:rPr>
              <a:t> Üniversitelerin kütüphanecilik bölümleri öğrencilerinin zorunlu uygulama ve staj programlarının yürütülmesinde yardımcı olurlar.</a:t>
            </a:r>
          </a:p>
          <a:p>
            <a:pPr algn="just"/>
            <a:endParaRPr lang="ko-KR" altLang="en-US" dirty="0">
              <a:latin typeface="Arial" pitchFamily="34" charset="0"/>
              <a:cs typeface="Arial" pitchFamily="34" charset="0"/>
            </a:endParaRPr>
          </a:p>
        </p:txBody>
      </p:sp>
      <p:sp>
        <p:nvSpPr>
          <p:cNvPr id="3" name="Title 2"/>
          <p:cNvSpPr>
            <a:spLocks noGrp="1"/>
          </p:cNvSpPr>
          <p:nvPr>
            <p:ph type="title"/>
          </p:nvPr>
        </p:nvSpPr>
        <p:spPr/>
        <p:txBody>
          <a:bodyPr/>
          <a:lstStyle/>
          <a:p>
            <a:r>
              <a:rPr lang="tr-TR" dirty="0">
                <a:effectLst>
                  <a:outerShdw blurRad="38100" dist="38100" dir="2700000" algn="tl">
                    <a:srgbClr val="000000">
                      <a:alpha val="43137"/>
                    </a:srgbClr>
                  </a:outerShdw>
                </a:effectLst>
              </a:rPr>
              <a:t> AMAÇ</a:t>
            </a:r>
            <a:endParaRPr lang="en-US" dirty="0"/>
          </a:p>
        </p:txBody>
      </p:sp>
    </p:spTree>
    <p:extLst>
      <p:ext uri="{BB962C8B-B14F-4D97-AF65-F5344CB8AC3E}">
        <p14:creationId xmlns:p14="http://schemas.microsoft.com/office/powerpoint/2010/main" val="2090594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p:txBody>
          <a:bodyPr/>
          <a:lstStyle/>
          <a:p>
            <a:r>
              <a:rPr lang="en-US" altLang="ko-KR" dirty="0">
                <a:latin typeface="Arial" pitchFamily="34" charset="0"/>
                <a:cs typeface="Arial" pitchFamily="34" charset="0"/>
              </a:rPr>
              <a:t>.</a:t>
            </a:r>
            <a:endParaRPr lang="ko-KR" altLang="en-US" dirty="0">
              <a:latin typeface="Arial" pitchFamily="34" charset="0"/>
              <a:cs typeface="Arial" pitchFamily="34" charset="0"/>
            </a:endParaRPr>
          </a:p>
        </p:txBody>
      </p:sp>
      <p:sp>
        <p:nvSpPr>
          <p:cNvPr id="3" name="Title 2"/>
          <p:cNvSpPr>
            <a:spLocks noGrp="1"/>
          </p:cNvSpPr>
          <p:nvPr>
            <p:ph type="title"/>
          </p:nvPr>
        </p:nvSpPr>
        <p:spPr/>
        <p:txBody>
          <a:bodyPr/>
          <a:lstStyle/>
          <a:p>
            <a:r>
              <a:rPr lang="tr-TR" dirty="0"/>
              <a:t> YASAL DAYANAKLAR</a:t>
            </a:r>
            <a:endParaRPr lang="en-US" dirty="0"/>
          </a:p>
        </p:txBody>
      </p:sp>
      <p:sp>
        <p:nvSpPr>
          <p:cNvPr id="77" name="AutoShape 5"/>
          <p:cNvSpPr>
            <a:spLocks noChangeArrowheads="1"/>
          </p:cNvSpPr>
          <p:nvPr/>
        </p:nvSpPr>
        <p:spPr bwMode="auto">
          <a:xfrm>
            <a:off x="395536" y="1707654"/>
            <a:ext cx="2529408" cy="26670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0" hangingPunct="0"/>
            <a:endParaRPr lang="tr-TR" b="1" dirty="0">
              <a:ln/>
              <a:solidFill>
                <a:schemeClr val="accent3"/>
              </a:solidFill>
              <a:latin typeface="Verdana" pitchFamily="34" charset="0"/>
            </a:endParaRPr>
          </a:p>
        </p:txBody>
      </p:sp>
      <p:sp>
        <p:nvSpPr>
          <p:cNvPr id="78" name="AutoShape 5"/>
          <p:cNvSpPr>
            <a:spLocks noChangeArrowheads="1"/>
          </p:cNvSpPr>
          <p:nvPr/>
        </p:nvSpPr>
        <p:spPr bwMode="auto">
          <a:xfrm>
            <a:off x="3347864" y="1707654"/>
            <a:ext cx="2529408" cy="26670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endParaRPr lang="tr-TR" dirty="0">
              <a:latin typeface="Verdana" pitchFamily="34" charset="0"/>
            </a:endParaRPr>
          </a:p>
        </p:txBody>
      </p:sp>
      <p:sp>
        <p:nvSpPr>
          <p:cNvPr id="79" name="AutoShape 5"/>
          <p:cNvSpPr>
            <a:spLocks noChangeArrowheads="1"/>
          </p:cNvSpPr>
          <p:nvPr/>
        </p:nvSpPr>
        <p:spPr bwMode="auto">
          <a:xfrm>
            <a:off x="6228946" y="1707653"/>
            <a:ext cx="2663534" cy="26670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0" hangingPunct="0"/>
            <a:endParaRPr lang="tr-TR" dirty="0">
              <a:latin typeface="Verdana" pitchFamily="34" charset="0"/>
            </a:endParaRPr>
          </a:p>
        </p:txBody>
      </p:sp>
      <p:sp>
        <p:nvSpPr>
          <p:cNvPr id="80" name="Text Box 6"/>
          <p:cNvSpPr txBox="1">
            <a:spLocks noChangeArrowheads="1"/>
          </p:cNvSpPr>
          <p:nvPr/>
        </p:nvSpPr>
        <p:spPr bwMode="auto">
          <a:xfrm>
            <a:off x="395536" y="2625654"/>
            <a:ext cx="2448272" cy="830997"/>
          </a:xfrm>
          <a:prstGeom prst="rect">
            <a:avLst/>
          </a:prstGeom>
          <a:noFill/>
          <a:ln w="9525">
            <a:noFill/>
            <a:miter lim="800000"/>
            <a:headEnd/>
            <a:tailEnd/>
          </a:ln>
          <a:effectLst/>
        </p:spPr>
        <p:txBody>
          <a:bodyPr wrap="square">
            <a:spAutoFit/>
          </a:bodyPr>
          <a:lstStyle/>
          <a:p>
            <a:pPr algn="ctr"/>
            <a:r>
              <a:rPr lang="tr-TR" sz="1200" b="1" dirty="0">
                <a:latin typeface="Arial" pitchFamily="34" charset="0"/>
                <a:cs typeface="Arial" pitchFamily="34" charset="0"/>
              </a:rPr>
              <a:t>2547</a:t>
            </a:r>
            <a:r>
              <a:rPr lang="tr-TR" sz="1200" dirty="0">
                <a:latin typeface="Arial" pitchFamily="34" charset="0"/>
                <a:cs typeface="Arial" pitchFamily="34" charset="0"/>
              </a:rPr>
              <a:t> YÖK Mevzuatı,</a:t>
            </a:r>
          </a:p>
          <a:p>
            <a:pPr algn="ctr"/>
            <a:r>
              <a:rPr lang="tr-TR" sz="1200" b="1" dirty="0">
                <a:latin typeface="Arial" pitchFamily="34" charset="0"/>
                <a:cs typeface="Arial" pitchFamily="34" charset="0"/>
              </a:rPr>
              <a:t>657</a:t>
            </a:r>
            <a:r>
              <a:rPr lang="tr-TR" sz="1200" dirty="0">
                <a:latin typeface="Arial" pitchFamily="34" charset="0"/>
                <a:cs typeface="Arial" pitchFamily="34" charset="0"/>
              </a:rPr>
              <a:t> Devlet Personeli Kanunu</a:t>
            </a:r>
          </a:p>
          <a:p>
            <a:pPr marL="342900" indent="-342900" algn="ctr">
              <a:buAutoNum type="arabicPlain" startAt="4734"/>
            </a:pPr>
            <a:r>
              <a:rPr lang="tr-TR" sz="1200" b="1" dirty="0">
                <a:latin typeface="Arial" pitchFamily="34" charset="0"/>
                <a:cs typeface="Arial" pitchFamily="34" charset="0"/>
              </a:rPr>
              <a:t> ve 4735  </a:t>
            </a:r>
            <a:r>
              <a:rPr lang="tr-TR" sz="1200" dirty="0">
                <a:latin typeface="Arial" pitchFamily="34" charset="0"/>
                <a:cs typeface="Arial" pitchFamily="34" charset="0"/>
              </a:rPr>
              <a:t>Kamu İhale </a:t>
            </a:r>
          </a:p>
          <a:p>
            <a:pPr marL="342900" indent="-342900" algn="ctr">
              <a:buAutoNum type="arabicPlain" startAt="4734"/>
            </a:pPr>
            <a:r>
              <a:rPr lang="tr-TR" sz="1200" dirty="0">
                <a:latin typeface="Arial" pitchFamily="34" charset="0"/>
                <a:cs typeface="Arial" pitchFamily="34" charset="0"/>
              </a:rPr>
              <a:t> Kanunu ve diğerleri.</a:t>
            </a:r>
          </a:p>
        </p:txBody>
      </p:sp>
      <p:sp>
        <p:nvSpPr>
          <p:cNvPr id="81" name="Text Box 20"/>
          <p:cNvSpPr txBox="1">
            <a:spLocks noChangeArrowheads="1"/>
          </p:cNvSpPr>
          <p:nvPr/>
        </p:nvSpPr>
        <p:spPr bwMode="auto">
          <a:xfrm>
            <a:off x="6228946" y="2440986"/>
            <a:ext cx="2631336" cy="1200329"/>
          </a:xfrm>
          <a:prstGeom prst="rect">
            <a:avLst/>
          </a:prstGeom>
          <a:noFill/>
          <a:ln w="9525">
            <a:noFill/>
            <a:miter lim="800000"/>
            <a:headEnd/>
            <a:tailEnd/>
          </a:ln>
          <a:effectLst/>
        </p:spPr>
        <p:txBody>
          <a:bodyPr wrap="square">
            <a:spAutoFit/>
          </a:bodyPr>
          <a:lstStyle/>
          <a:p>
            <a:pPr algn="ctr" eaLnBrk="0" hangingPunct="0"/>
            <a:r>
              <a:rPr lang="tr-TR" sz="1200" dirty="0">
                <a:latin typeface="Arial" pitchFamily="34" charset="0"/>
                <a:cs typeface="Arial" pitchFamily="34" charset="0"/>
              </a:rPr>
              <a:t>17.06.2015  tarihinde Üniversitemiz senatosunda kabul edilen,</a:t>
            </a:r>
          </a:p>
          <a:p>
            <a:pPr algn="ctr" eaLnBrk="0" hangingPunct="0"/>
            <a:r>
              <a:rPr lang="tr-TR" sz="1200" dirty="0">
                <a:latin typeface="Arial" pitchFamily="34" charset="0"/>
                <a:cs typeface="Arial" pitchFamily="34" charset="0"/>
              </a:rPr>
              <a:t> </a:t>
            </a:r>
          </a:p>
          <a:p>
            <a:pPr algn="ctr" eaLnBrk="0" hangingPunct="0"/>
            <a:r>
              <a:rPr lang="tr-TR" sz="1200" b="1" dirty="0">
                <a:latin typeface="Arial" pitchFamily="34" charset="0"/>
                <a:cs typeface="Arial" pitchFamily="34" charset="0"/>
              </a:rPr>
              <a:t>“Adıyaman Üniversitesi Açık        Erişim ve Kurumsal Arşiv </a:t>
            </a:r>
          </a:p>
          <a:p>
            <a:pPr algn="ctr" eaLnBrk="0" hangingPunct="0"/>
            <a:r>
              <a:rPr lang="tr-TR" sz="1200" b="1" dirty="0">
                <a:latin typeface="Arial" pitchFamily="34" charset="0"/>
                <a:cs typeface="Arial" pitchFamily="34" charset="0"/>
              </a:rPr>
              <a:t>Politikası’’</a:t>
            </a:r>
            <a:endParaRPr lang="en-US" sz="1200" b="1" dirty="0">
              <a:solidFill>
                <a:srgbClr val="000000"/>
              </a:solidFill>
              <a:latin typeface="Arial" pitchFamily="34" charset="0"/>
              <a:cs typeface="Arial" pitchFamily="34" charset="0"/>
            </a:endParaRPr>
          </a:p>
        </p:txBody>
      </p:sp>
      <p:sp>
        <p:nvSpPr>
          <p:cNvPr id="82" name="Text Box 20"/>
          <p:cNvSpPr txBox="1">
            <a:spLocks noChangeArrowheads="1"/>
          </p:cNvSpPr>
          <p:nvPr/>
        </p:nvSpPr>
        <p:spPr bwMode="auto">
          <a:xfrm>
            <a:off x="3275856" y="2533320"/>
            <a:ext cx="2601416" cy="1015663"/>
          </a:xfrm>
          <a:prstGeom prst="rect">
            <a:avLst/>
          </a:prstGeom>
          <a:noFill/>
          <a:ln w="9525">
            <a:noFill/>
            <a:miter lim="800000"/>
            <a:headEnd/>
            <a:tailEnd/>
          </a:ln>
          <a:effectLst/>
        </p:spPr>
        <p:txBody>
          <a:bodyPr wrap="square">
            <a:spAutoFit/>
          </a:bodyPr>
          <a:lstStyle/>
          <a:p>
            <a:pPr algn="ctr" eaLnBrk="0" hangingPunct="0"/>
            <a:r>
              <a:rPr lang="tr-TR" sz="1200" dirty="0">
                <a:solidFill>
                  <a:schemeClr val="accent5">
                    <a:lumMod val="75000"/>
                  </a:schemeClr>
                </a:solidFill>
                <a:latin typeface="Arial" pitchFamily="34" charset="0"/>
                <a:cs typeface="Arial" pitchFamily="34" charset="0"/>
              </a:rPr>
              <a:t>21.11.2007</a:t>
            </a:r>
            <a:r>
              <a:rPr lang="tr-TR" sz="1200" dirty="0">
                <a:latin typeface="Arial" pitchFamily="34" charset="0"/>
                <a:cs typeface="Arial" pitchFamily="34" charset="0"/>
              </a:rPr>
              <a:t>  tarihinde Üniversitemiz senatosunda kabul edilen,</a:t>
            </a:r>
          </a:p>
          <a:p>
            <a:pPr algn="ctr" eaLnBrk="0" hangingPunct="0"/>
            <a:r>
              <a:rPr lang="tr-TR" sz="1200" dirty="0">
                <a:latin typeface="Arial" pitchFamily="34" charset="0"/>
                <a:cs typeface="Arial" pitchFamily="34" charset="0"/>
              </a:rPr>
              <a:t> </a:t>
            </a:r>
          </a:p>
          <a:p>
            <a:pPr algn="ctr" eaLnBrk="0" hangingPunct="0"/>
            <a:r>
              <a:rPr lang="tr-TR" sz="1200" b="1" dirty="0">
                <a:latin typeface="Arial" pitchFamily="34" charset="0"/>
                <a:cs typeface="Arial" pitchFamily="34" charset="0"/>
              </a:rPr>
              <a:t>“Adıyaman Üniversitesi </a:t>
            </a:r>
          </a:p>
          <a:p>
            <a:pPr algn="ctr" eaLnBrk="0" hangingPunct="0"/>
            <a:r>
              <a:rPr lang="tr-TR" sz="1200" b="1" dirty="0">
                <a:latin typeface="Arial" pitchFamily="34" charset="0"/>
                <a:cs typeface="Arial" pitchFamily="34" charset="0"/>
              </a:rPr>
              <a:t>Kütüphane Yönergesi”</a:t>
            </a:r>
            <a:endParaRPr lang="en-US" sz="12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22173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323528" y="1347614"/>
            <a:ext cx="8496944" cy="2995737"/>
          </a:xfrm>
        </p:spPr>
        <p:txBody>
          <a:bodyPr/>
          <a:lstStyle/>
          <a:p>
            <a:pPr algn="just"/>
            <a:r>
              <a:rPr lang="en-US" altLang="ko-KR" sz="1800" b="1" u="sng" dirty="0">
                <a:latin typeface="Times New Roman" pitchFamily="18" charset="0"/>
                <a:cs typeface="Times New Roman" pitchFamily="18" charset="0"/>
              </a:rPr>
              <a:t>Komisyon;</a:t>
            </a:r>
            <a:r>
              <a:rPr lang="en-US" altLang="ko-KR" sz="1800" b="1" dirty="0">
                <a:latin typeface="Times New Roman" pitchFamily="18" charset="0"/>
                <a:cs typeface="Times New Roman" pitchFamily="18" charset="0"/>
              </a:rPr>
              <a:t> </a:t>
            </a:r>
            <a:r>
              <a:rPr lang="en-US" altLang="ko-KR" sz="1800" dirty="0">
                <a:latin typeface="Times New Roman" pitchFamily="18" charset="0"/>
                <a:cs typeface="Times New Roman" pitchFamily="18" charset="0"/>
              </a:rPr>
              <a:t>Kütüphane koleksiyonunda bulunması için istekte bulunulan yayınların seçimini yapar, kütüphane hizmetlerinin gelişen sistemlere uyumlanarak yürütülmesi ve kütüphanenin sürekli gelişimine yönelik olarak yapılması gerekenleri belirleyerek önerilerde bulunur.</a:t>
            </a:r>
          </a:p>
          <a:p>
            <a:pPr algn="just"/>
            <a:endParaRPr lang="en-US" altLang="ko-KR" sz="1800" dirty="0">
              <a:latin typeface="Times New Roman" pitchFamily="18" charset="0"/>
              <a:cs typeface="Times New Roman" pitchFamily="18" charset="0"/>
            </a:endParaRPr>
          </a:p>
          <a:p>
            <a:pPr algn="just"/>
            <a:r>
              <a:rPr lang="en-US" altLang="ko-KR" sz="1800" b="1" u="sng" dirty="0">
                <a:latin typeface="Times New Roman" pitchFamily="18" charset="0"/>
                <a:cs typeface="Times New Roman" pitchFamily="18" charset="0"/>
              </a:rPr>
              <a:t>Kütüphane Komisyonu</a:t>
            </a:r>
            <a:r>
              <a:rPr lang="en-US" altLang="ko-KR" sz="1800" b="1" dirty="0">
                <a:latin typeface="Times New Roman" pitchFamily="18" charset="0"/>
                <a:cs typeface="Times New Roman" pitchFamily="18" charset="0"/>
              </a:rPr>
              <a:t>;</a:t>
            </a:r>
            <a:r>
              <a:rPr lang="tr-TR" altLang="ko-KR" sz="1800" b="1" dirty="0">
                <a:latin typeface="Times New Roman" pitchFamily="18" charset="0"/>
                <a:cs typeface="Times New Roman" pitchFamily="18" charset="0"/>
              </a:rPr>
              <a:t> </a:t>
            </a:r>
            <a:r>
              <a:rPr lang="en-US" altLang="ko-KR" sz="1800" dirty="0">
                <a:latin typeface="Times New Roman" pitchFamily="18" charset="0"/>
                <a:cs typeface="Times New Roman" pitchFamily="18" charset="0"/>
              </a:rPr>
              <a:t>Üniversite Senato tarafından 3 (üç) yıl için seçilen 1 (bir) başkan ve en az 3 (üç), en fazla 7(yedi) öğretim üyesinden oluşur.</a:t>
            </a:r>
            <a:endParaRPr lang="ko-KR" altLang="en-US" sz="18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tr-TR" dirty="0">
                <a:effectLst>
                  <a:outerShdw blurRad="38100" dist="38100" dir="2700000" algn="tl">
                    <a:srgbClr val="000000">
                      <a:alpha val="43137"/>
                    </a:srgbClr>
                  </a:outerShdw>
                </a:effectLst>
              </a:rPr>
              <a:t> KOMİSYON</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3867894"/>
            <a:ext cx="4608512" cy="1275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738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a:t>
            </a:r>
            <a:r>
              <a:rPr lang="tr-TR" dirty="0">
                <a:effectLst>
                  <a:outerShdw blurRad="38100" dist="38100" dir="2700000" algn="tl">
                    <a:srgbClr val="000000">
                      <a:alpha val="43137"/>
                    </a:srgbClr>
                  </a:outerShdw>
                </a:effectLst>
              </a:rPr>
              <a:t>PERSONEL</a:t>
            </a:r>
            <a:endParaRPr lang="tr-TR" dirty="0"/>
          </a:p>
        </p:txBody>
      </p:sp>
      <p:graphicFrame>
        <p:nvGraphicFramePr>
          <p:cNvPr id="5" name="İçerik Yer Tutucusu 2"/>
          <p:cNvGraphicFramePr>
            <a:graphicFrameLocks/>
          </p:cNvGraphicFramePr>
          <p:nvPr>
            <p:extLst>
              <p:ext uri="{D42A27DB-BD31-4B8C-83A1-F6EECF244321}">
                <p14:modId xmlns:p14="http://schemas.microsoft.com/office/powerpoint/2010/main" val="577725590"/>
              </p:ext>
            </p:extLst>
          </p:nvPr>
        </p:nvGraphicFramePr>
        <p:xfrm>
          <a:off x="395536" y="1347615"/>
          <a:ext cx="8327676" cy="2232247"/>
        </p:xfrm>
        <a:graphic>
          <a:graphicData uri="http://schemas.openxmlformats.org/drawingml/2006/table">
            <a:tbl>
              <a:tblPr firstRow="1" firstCol="1" bandRow="1">
                <a:tableStyleId>{10A1B5D5-9B99-4C35-A422-299274C87663}</a:tableStyleId>
              </a:tblPr>
              <a:tblGrid>
                <a:gridCol w="5616164">
                  <a:extLst>
                    <a:ext uri="{9D8B030D-6E8A-4147-A177-3AD203B41FA5}">
                      <a16:colId xmlns:a16="http://schemas.microsoft.com/office/drawing/2014/main" val="20000"/>
                    </a:ext>
                  </a:extLst>
                </a:gridCol>
                <a:gridCol w="2711512">
                  <a:extLst>
                    <a:ext uri="{9D8B030D-6E8A-4147-A177-3AD203B41FA5}">
                      <a16:colId xmlns:a16="http://schemas.microsoft.com/office/drawing/2014/main" val="20001"/>
                    </a:ext>
                  </a:extLst>
                </a:gridCol>
              </a:tblGrid>
              <a:tr h="575822">
                <a:tc>
                  <a:txBody>
                    <a:bodyPr/>
                    <a:lstStyle/>
                    <a:p>
                      <a:pPr>
                        <a:spcAft>
                          <a:spcPts val="0"/>
                        </a:spcAft>
                      </a:pPr>
                      <a:r>
                        <a:rPr lang="tr-TR" sz="1800" dirty="0">
                          <a:effectLst/>
                        </a:rPr>
                        <a:t> </a:t>
                      </a:r>
                    </a:p>
                    <a:p>
                      <a:pPr>
                        <a:spcAft>
                          <a:spcPts val="0"/>
                        </a:spcAft>
                      </a:pPr>
                      <a:r>
                        <a:rPr lang="tr-TR" sz="1800" dirty="0">
                          <a:effectLst/>
                        </a:rPr>
                        <a:t>KADRO</a:t>
                      </a:r>
                      <a:r>
                        <a:rPr lang="tr-TR" sz="1800" baseline="0" dirty="0">
                          <a:effectLst/>
                        </a:rPr>
                        <a:t> DURUMU</a:t>
                      </a:r>
                      <a:endParaRPr lang="tr-TR"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endParaRPr lang="tr-TR" sz="18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65075">
                <a:tc>
                  <a:txBody>
                    <a:bodyPr/>
                    <a:lstStyle/>
                    <a:p>
                      <a:pPr>
                        <a:spcAft>
                          <a:spcPts val="0"/>
                        </a:spcAft>
                      </a:pPr>
                      <a:r>
                        <a:rPr lang="tr-TR" sz="1400" dirty="0">
                          <a:solidFill>
                            <a:schemeClr val="accent6">
                              <a:lumMod val="50000"/>
                            </a:schemeClr>
                          </a:solidFill>
                          <a:effectLst/>
                        </a:rPr>
                        <a:t>Akademik uzman kadrosunda çalışanlar </a:t>
                      </a:r>
                    </a:p>
                    <a:p>
                      <a:pPr>
                        <a:spcAft>
                          <a:spcPts val="0"/>
                        </a:spcAft>
                      </a:pPr>
                      <a:r>
                        <a:rPr lang="tr-TR" sz="1400" dirty="0">
                          <a:solidFill>
                            <a:schemeClr val="accent6">
                              <a:lumMod val="50000"/>
                            </a:schemeClr>
                          </a:solidFill>
                          <a:effectLst/>
                        </a:rPr>
                        <a:t>(2547 sayılı yasaya uygun)</a:t>
                      </a:r>
                      <a:endParaRPr lang="tr-TR" sz="1400" b="1" dirty="0">
                        <a:solidFill>
                          <a:schemeClr val="accent6">
                            <a:lumMod val="50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1400" dirty="0">
                          <a:solidFill>
                            <a:schemeClr val="accent6">
                              <a:lumMod val="50000"/>
                            </a:schemeClr>
                          </a:solidFill>
                          <a:effectLst/>
                        </a:rPr>
                        <a:t>1</a:t>
                      </a:r>
                      <a:endParaRPr lang="tr-TR" sz="1400" b="1" dirty="0">
                        <a:solidFill>
                          <a:schemeClr val="accent6">
                            <a:lumMod val="50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70420">
                <a:tc>
                  <a:txBody>
                    <a:bodyPr/>
                    <a:lstStyle/>
                    <a:p>
                      <a:pPr>
                        <a:spcAft>
                          <a:spcPts val="0"/>
                        </a:spcAft>
                      </a:pPr>
                      <a:r>
                        <a:rPr lang="tr-TR" sz="1400" dirty="0">
                          <a:solidFill>
                            <a:schemeClr val="accent6">
                              <a:lumMod val="50000"/>
                            </a:schemeClr>
                          </a:solidFill>
                          <a:effectLst/>
                        </a:rPr>
                        <a:t>Teknik hizmetler sınıfı (Kütüphaneci)</a:t>
                      </a:r>
                      <a:endParaRPr lang="tr-TR" sz="1400" dirty="0">
                        <a:solidFill>
                          <a:schemeClr val="accent6">
                            <a:lumMod val="50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1400" dirty="0">
                          <a:solidFill>
                            <a:schemeClr val="accent6">
                              <a:lumMod val="50000"/>
                            </a:schemeClr>
                          </a:solidFill>
                          <a:effectLst/>
                        </a:rPr>
                        <a:t>5</a:t>
                      </a:r>
                      <a:endParaRPr lang="tr-TR" sz="1400" dirty="0">
                        <a:solidFill>
                          <a:schemeClr val="accent6">
                            <a:lumMod val="50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4940">
                <a:tc>
                  <a:txBody>
                    <a:bodyPr/>
                    <a:lstStyle/>
                    <a:p>
                      <a:pPr>
                        <a:spcAft>
                          <a:spcPts val="0"/>
                        </a:spcAft>
                      </a:pPr>
                      <a:r>
                        <a:rPr lang="tr-TR" sz="1400" dirty="0">
                          <a:solidFill>
                            <a:schemeClr val="accent6">
                              <a:lumMod val="50000"/>
                            </a:schemeClr>
                          </a:solidFill>
                          <a:effectLst/>
                        </a:rPr>
                        <a:t>Genel idari hizmetler sınıfı</a:t>
                      </a:r>
                      <a:endParaRPr lang="tr-TR" sz="1400" dirty="0">
                        <a:solidFill>
                          <a:schemeClr val="accent6">
                            <a:lumMod val="50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tr-TR" sz="1400" dirty="0">
                          <a:solidFill>
                            <a:schemeClr val="accent6">
                              <a:lumMod val="50000"/>
                            </a:schemeClr>
                          </a:solidFill>
                          <a:effectLst/>
                          <a:latin typeface="+mn-lt"/>
                          <a:ea typeface="+mn-ea"/>
                          <a:cs typeface="+mn-cs"/>
                        </a:rPr>
                        <a:t>4</a:t>
                      </a:r>
                      <a:endParaRPr lang="tr-TR" sz="1400" dirty="0">
                        <a:solidFill>
                          <a:schemeClr val="accent6">
                            <a:lumMod val="50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45990">
                <a:tc>
                  <a:txBody>
                    <a:bodyPr/>
                    <a:lstStyle/>
                    <a:p>
                      <a:pPr algn="l">
                        <a:spcAft>
                          <a:spcPts val="0"/>
                        </a:spcAft>
                      </a:pPr>
                      <a:r>
                        <a:rPr lang="tr-TR" sz="1400" dirty="0">
                          <a:solidFill>
                            <a:schemeClr val="accent6">
                              <a:lumMod val="50000"/>
                            </a:schemeClr>
                          </a:solidFill>
                          <a:effectLst/>
                        </a:rPr>
                        <a:t>Toplam</a:t>
                      </a:r>
                      <a:endParaRPr lang="tr-TR" sz="1400" b="1" dirty="0">
                        <a:solidFill>
                          <a:schemeClr val="accent6">
                            <a:lumMod val="50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algn="ctr">
                        <a:spcAft>
                          <a:spcPts val="0"/>
                        </a:spcAft>
                      </a:pPr>
                      <a:r>
                        <a:rPr lang="tr-TR" sz="1400" dirty="0" smtClean="0">
                          <a:solidFill>
                            <a:schemeClr val="accent6">
                              <a:lumMod val="50000"/>
                            </a:schemeClr>
                          </a:solidFill>
                          <a:effectLst/>
                        </a:rPr>
                        <a:t>10</a:t>
                      </a:r>
                      <a:endParaRPr lang="tr-TR" sz="1400" b="1" dirty="0">
                        <a:solidFill>
                          <a:schemeClr val="accent6">
                            <a:lumMod val="50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65407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3395</TotalTime>
  <Words>1279</Words>
  <Application>Microsoft Office PowerPoint</Application>
  <PresentationFormat>Ekran Gösterisi (16:9)</PresentationFormat>
  <Paragraphs>342</Paragraphs>
  <Slides>45</Slides>
  <Notes>0</Notes>
  <HiddenSlides>0</HiddenSlides>
  <MMClips>0</MMClips>
  <ScaleCrop>false</ScaleCrop>
  <HeadingPairs>
    <vt:vector size="8" baseType="variant">
      <vt:variant>
        <vt:lpstr>Kullanılan Yazı Tipleri</vt:lpstr>
      </vt:variant>
      <vt:variant>
        <vt:i4>6</vt:i4>
      </vt:variant>
      <vt:variant>
        <vt:lpstr>Tema</vt:lpstr>
      </vt:variant>
      <vt:variant>
        <vt:i4>2</vt:i4>
      </vt:variant>
      <vt:variant>
        <vt:lpstr>Eklenmiş OLE Hizmet Programları</vt:lpstr>
      </vt:variant>
      <vt:variant>
        <vt:i4>1</vt:i4>
      </vt:variant>
      <vt:variant>
        <vt:lpstr>Slayt Başlıkları</vt:lpstr>
      </vt:variant>
      <vt:variant>
        <vt:i4>45</vt:i4>
      </vt:variant>
    </vt:vector>
  </HeadingPairs>
  <TitlesOfParts>
    <vt:vector size="54" baseType="lpstr">
      <vt:lpstr>맑은 고딕</vt:lpstr>
      <vt:lpstr>Arial</vt:lpstr>
      <vt:lpstr>Calibri</vt:lpstr>
      <vt:lpstr>Times New Roman</vt:lpstr>
      <vt:lpstr>Verdana</vt:lpstr>
      <vt:lpstr>Wingdings</vt:lpstr>
      <vt:lpstr>Office Theme</vt:lpstr>
      <vt:lpstr>Custom Design</vt:lpstr>
      <vt:lpstr>Sunu</vt:lpstr>
      <vt:lpstr>PowerPoint Sunusu</vt:lpstr>
      <vt:lpstr>PowerPoint Sunusu</vt:lpstr>
      <vt:lpstr> MİSYONUMUZ</vt:lpstr>
      <vt:lpstr>VİZYONUMUZ</vt:lpstr>
      <vt:lpstr>HEDEFLER</vt:lpstr>
      <vt:lpstr> AMAÇ</vt:lpstr>
      <vt:lpstr> YASAL DAYANAKLAR</vt:lpstr>
      <vt:lpstr> KOMİSYON</vt:lpstr>
      <vt:lpstr> PERSONEL</vt:lpstr>
      <vt:lpstr>ORGANİZASYON ŞEMASI</vt:lpstr>
      <vt:lpstr>FİZİKSEL ALAN</vt:lpstr>
      <vt:lpstr>ÇALIŞMA SAATLERİ</vt:lpstr>
      <vt:lpstr>KÜTÜPHANE OTOMASYON SİSTEMİ </vt:lpstr>
      <vt:lpstr> WEB HİZMETLERİ</vt:lpstr>
      <vt:lpstr>KULLANICILARA GÖRE ÖDÜNÇ KİTAP SAYILARI VE SÜRELERİ</vt:lpstr>
      <vt:lpstr>PowerPoint Sunusu</vt:lpstr>
      <vt:lpstr>KÜTÜPHANE BÜTÇE UYGULAMA SONUÇLARI (2021)</vt:lpstr>
      <vt:lpstr>KÜTÜPHANE BÜTÇE UYGULAMA SONUÇLARI (2021) </vt:lpstr>
      <vt:lpstr>GECİKME CEZALARI</vt:lpstr>
      <vt:lpstr>PowerPoint Sunusu</vt:lpstr>
      <vt:lpstr>MERKEZ, FAKÜLTE VE İLÇE KÜTÜPHANELER  BASILI YAYINLAR </vt:lpstr>
      <vt:lpstr>ELEKTRONİK YAYINLAR</vt:lpstr>
      <vt:lpstr>KÜTÜPHANE KAYNAKLARI</vt:lpstr>
      <vt:lpstr>SÜRELİ YAYINLAR</vt:lpstr>
      <vt:lpstr>KAYITLI KULLANICI SAYISI VE YARARLANMA (2021) </vt:lpstr>
      <vt:lpstr>PowerPoint Sunusu</vt:lpstr>
      <vt:lpstr>KİTAP İSTEKLERİ </vt:lpstr>
      <vt:lpstr>BAĞIŞ YAYINLAR</vt:lpstr>
      <vt:lpstr>KATALOĞU YAPILAN KİTAPLAR</vt:lpstr>
      <vt:lpstr>KİTAPLARIN İŞLEMLERİ </vt:lpstr>
      <vt:lpstr>DSPACE (AÇIK ERİŞİM) </vt:lpstr>
      <vt:lpstr>KÜTÜPHANELERARASI İŞBİRLİĞİ </vt:lpstr>
      <vt:lpstr>SAYIM</vt:lpstr>
      <vt:lpstr>COVİD-19 TEDBİRLERİ</vt:lpstr>
      <vt:lpstr>COVİD-19 TEDBİRLERİ</vt:lpstr>
      <vt:lpstr>VERİTABANI EĞİTİM TOPLANTISI</vt:lpstr>
      <vt:lpstr>ÖĞRENCİ MEZUNİYETİ</vt:lpstr>
      <vt:lpstr>PowerPoint Sunusu</vt:lpstr>
      <vt:lpstr>KÜTÜPHANE BÜTÇESİ (TL)</vt:lpstr>
      <vt:lpstr> BASILI KAYNAK SAYISI</vt:lpstr>
      <vt:lpstr>ELEKTRONİK KAYNAKLAR</vt:lpstr>
      <vt:lpstr>PERSONEL SAYISI</vt:lpstr>
      <vt:lpstr>KÜTÜPHANE OKUYUCUSU SAYISI</vt:lpstr>
      <vt:lpstr>ÖDÜNÇ SAYISI</vt:lpstr>
      <vt:lpstr>PowerPoint Sunusu</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ÖZLEM</cp:lastModifiedBy>
  <cp:revision>399</cp:revision>
  <dcterms:created xsi:type="dcterms:W3CDTF">2014-04-01T16:27:38Z</dcterms:created>
  <dcterms:modified xsi:type="dcterms:W3CDTF">2022-03-08T07:34:27Z</dcterms:modified>
</cp:coreProperties>
</file>